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7" r:id="rId3"/>
    <p:sldId id="268" r:id="rId4"/>
    <p:sldId id="269" r:id="rId5"/>
    <p:sldId id="356" r:id="rId6"/>
    <p:sldId id="376" r:id="rId7"/>
    <p:sldId id="387" r:id="rId8"/>
    <p:sldId id="299" r:id="rId9"/>
    <p:sldId id="375" r:id="rId10"/>
    <p:sldId id="380" r:id="rId11"/>
    <p:sldId id="379" r:id="rId12"/>
    <p:sldId id="382" r:id="rId13"/>
    <p:sldId id="383" r:id="rId14"/>
    <p:sldId id="381" r:id="rId15"/>
    <p:sldId id="386" r:id="rId16"/>
    <p:sldId id="385" r:id="rId17"/>
    <p:sldId id="378" r:id="rId18"/>
    <p:sldId id="384" r:id="rId19"/>
    <p:sldId id="263" r:id="rId20"/>
  </p:sldIdLst>
  <p:sldSz cx="10688638" cy="7562850"/>
  <p:notesSz cx="6858000" cy="9144000"/>
  <p:defaultTextStyle>
    <a:defPPr>
      <a:defRPr lang="en-US"/>
    </a:defPPr>
    <a:lvl1pPr marL="0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4015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8029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2043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6057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0072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04087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8100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72115" algn="l" defTabSz="58401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n" initials="HD" lastIdx="19" clrIdx="0">
    <p:extLst>
      <p:ext uri="{19B8F6BF-5375-455C-9EA6-DF929625EA0E}">
        <p15:presenceInfo xmlns:p15="http://schemas.microsoft.com/office/powerpoint/2012/main" userId="He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2F2F2"/>
    <a:srgbClr val="9A4B21"/>
    <a:srgbClr val="005D8C"/>
    <a:srgbClr val="07407F"/>
    <a:srgbClr val="0D6AAF"/>
    <a:srgbClr val="1293D3"/>
    <a:srgbClr val="074085"/>
    <a:srgbClr val="0F3D9B"/>
    <a:srgbClr val="07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8" autoAdjust="0"/>
  </p:normalViewPr>
  <p:slideViewPr>
    <p:cSldViewPr snapToGrid="0" snapToObjects="1">
      <p:cViewPr>
        <p:scale>
          <a:sx n="67" d="100"/>
          <a:sy n="67" d="100"/>
        </p:scale>
        <p:origin x="238" y="44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86582-2EDA-7043-8526-C877ECA1CBC4}" type="datetime1">
              <a:rPr lang="fr-FR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E8F5-CF60-9642-A4A2-13C98074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4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10DF-82D8-734B-A6C4-93EB783D084C}" type="datetime1">
              <a:rPr lang="fr-FR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3AE1F-89AE-1146-AD5A-AF32620DF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43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4015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8029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2043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36057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20072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04087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88100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72115" algn="l" defTabSz="5840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3AE1F-89AE-1146-AD5A-AF32620DF8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25655-1503-4624-86EA-B16CBA3C1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68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25655-1503-4624-86EA-B16CBA3C14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64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25655-1503-4624-86EA-B16CBA3C141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36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25655-1503-4624-86EA-B16CBA3C141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14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3AE1F-89AE-1146-AD5A-AF32620DF8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10000031" y="6967627"/>
            <a:ext cx="567988" cy="332405"/>
          </a:xfrm>
          <a:prstGeom prst="rect">
            <a:avLst/>
          </a:prstGeom>
        </p:spPr>
        <p:txBody>
          <a:bodyPr vert="horz" lIns="116803" tIns="58401" rIns="116803" bIns="58401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68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B343F-F6D7-4696-8A01-EDB874459CA0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74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168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74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</p:spPr>
        <p:txBody>
          <a:bodyPr/>
          <a:lstStyle>
            <a:lvl1pPr>
              <a:defRPr>
                <a:solidFill>
                  <a:srgbClr val="074085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4988" y="1746249"/>
            <a:ext cx="9618662" cy="3748507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rtie 2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926" y="337625"/>
            <a:ext cx="9396406" cy="12260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548850" y="6919611"/>
            <a:ext cx="2404944" cy="402652"/>
          </a:xfrm>
        </p:spPr>
        <p:txBody>
          <a:bodyPr/>
          <a:lstStyle/>
          <a:p>
            <a:fld id="{17EB343F-F6D7-4696-8A01-EDB874459CA0}" type="slidenum">
              <a:rPr lang="fr-FR" smtClean="0"/>
              <a:t>‹#›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86" y="140002"/>
            <a:ext cx="749274" cy="7582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164749"/>
            <a:ext cx="887839" cy="7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006145" y="7009642"/>
            <a:ext cx="450718" cy="301732"/>
          </a:xfrm>
          <a:prstGeom prst="rect">
            <a:avLst/>
          </a:prstGeom>
        </p:spPr>
        <p:txBody>
          <a:bodyPr vert="horz" lIns="99551" tIns="49775" rIns="0" bIns="49775" rtlCol="0" anchor="ctr" anchorCtr="0"/>
          <a:lstStyle>
            <a:lvl1pPr algn="r">
              <a:defRPr sz="800" b="0" i="0">
                <a:solidFill>
                  <a:srgbClr val="074085"/>
                </a:solidFill>
                <a:latin typeface="Arial"/>
                <a:cs typeface="Arial"/>
              </a:defRPr>
            </a:lvl1pPr>
          </a:lstStyle>
          <a:p>
            <a:fld id="{DE03F42A-E870-8B4A-9EDD-69B019EDAD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954" y="7290547"/>
            <a:ext cx="10134600" cy="381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875134" y="7096884"/>
            <a:ext cx="7672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900" b="1" i="0" u="none" strike="noStrike" kern="1200" baseline="30000" dirty="0">
                <a:solidFill>
                  <a:srgbClr val="9A4B21"/>
                </a:solidFill>
                <a:latin typeface="Arial"/>
                <a:ea typeface="+mn-ea"/>
                <a:cs typeface="Arial"/>
              </a:rPr>
              <a:t>OCWAR-C –  1st STEERING</a:t>
            </a:r>
            <a:r>
              <a:rPr lang="fr-FR" sz="900" b="1" i="0" u="none" strike="noStrike" kern="1200" baseline="0" dirty="0">
                <a:solidFill>
                  <a:srgbClr val="9A4B2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sz="900" b="1" i="0" u="none" strike="noStrike" kern="1200" baseline="30000" dirty="0">
                <a:solidFill>
                  <a:srgbClr val="9A4B21"/>
                </a:solidFill>
                <a:latin typeface="Arial"/>
                <a:ea typeface="+mn-ea"/>
                <a:cs typeface="Arial"/>
              </a:rPr>
              <a:t>COMMITTEE </a:t>
            </a:r>
            <a:r>
              <a:rPr lang="fr-FR" sz="900" b="0" i="0" u="none" strike="noStrike" kern="1200" baseline="30000" dirty="0">
                <a:solidFill>
                  <a:srgbClr val="9A4B21"/>
                </a:solidFill>
                <a:latin typeface="Arial"/>
                <a:ea typeface="+mn-ea"/>
                <a:cs typeface="Arial"/>
              </a:rPr>
              <a:t>20/03/2020</a:t>
            </a: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47926" y="303213"/>
            <a:ext cx="9358219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647926" y="1765300"/>
            <a:ext cx="9358219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1427" y="6924577"/>
            <a:ext cx="1038423" cy="34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2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sldNum="0" hdr="0" ftr="0" dt="0"/>
  <p:txStyles>
    <p:titleStyle>
      <a:lvl1pPr algn="l" defTabSz="584015" rtl="0" eaLnBrk="1" latinLnBrk="0" hangingPunct="1">
        <a:spcBef>
          <a:spcPct val="0"/>
        </a:spcBef>
        <a:buNone/>
        <a:defRPr sz="4400" b="1" i="0" kern="1200">
          <a:solidFill>
            <a:srgbClr val="074085"/>
          </a:solidFill>
          <a:latin typeface="Arial"/>
          <a:ea typeface="+mj-ea"/>
          <a:cs typeface="Arial"/>
        </a:defRPr>
      </a:lvl1pPr>
    </p:titleStyle>
    <p:bodyStyle>
      <a:lvl1pPr marL="438011" indent="-438011" algn="l" defTabSz="584015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rgbClr val="9A4B21"/>
          </a:solidFill>
          <a:latin typeface="Arial"/>
          <a:ea typeface="+mn-ea"/>
          <a:cs typeface="Arial"/>
        </a:defRPr>
      </a:lvl1pPr>
      <a:lvl2pPr marL="949023" indent="-365008" algn="l" defTabSz="584015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74085"/>
          </a:solidFill>
          <a:latin typeface="Arial"/>
          <a:ea typeface="+mn-ea"/>
          <a:cs typeface="Arial"/>
        </a:defRPr>
      </a:lvl2pPr>
      <a:lvl3pPr marL="1460036" indent="-292007" algn="l" defTabSz="584015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74085"/>
          </a:solidFill>
          <a:latin typeface="Arial"/>
          <a:ea typeface="+mn-ea"/>
          <a:cs typeface="Arial"/>
        </a:defRPr>
      </a:lvl3pPr>
      <a:lvl4pPr marL="2044051" indent="-292007" algn="l" defTabSz="584015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74085"/>
          </a:solidFill>
          <a:latin typeface="Arial"/>
          <a:ea typeface="+mn-ea"/>
          <a:cs typeface="Arial"/>
        </a:defRPr>
      </a:lvl4pPr>
      <a:lvl5pPr marL="2628064" indent="-292007" algn="l" defTabSz="584015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74085"/>
          </a:solidFill>
          <a:latin typeface="Arial"/>
          <a:ea typeface="+mn-ea"/>
          <a:cs typeface="Arial"/>
        </a:defRPr>
      </a:lvl5pPr>
      <a:lvl6pPr marL="3212079" indent="-292007" algn="l" defTabSz="584015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96093" indent="-292007" algn="l" defTabSz="584015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0108" indent="-292007" algn="l" defTabSz="584015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64121" indent="-292007" algn="l" defTabSz="584015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4015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029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043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6057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0072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4087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100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2115" algn="l" defTabSz="58401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599"/>
            <a:ext cx="10688638" cy="5237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59511" y="6826850"/>
            <a:ext cx="520700" cy="596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40835" y="6826850"/>
            <a:ext cx="711200" cy="4699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6469591" y="7005826"/>
            <a:ext cx="110565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0" i="0" dirty="0" err="1">
                <a:solidFill>
                  <a:schemeClr val="bg1"/>
                </a:solidFill>
                <a:latin typeface="Open Sans"/>
                <a:cs typeface="Open Sans"/>
              </a:rPr>
              <a:t>Projet</a:t>
            </a:r>
            <a:r>
              <a:rPr lang="en-US" sz="900" b="0" i="0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latin typeface="Open Sans"/>
                <a:cs typeface="Open Sans"/>
              </a:rPr>
              <a:t>ﬁnancé</a:t>
            </a:r>
            <a:r>
              <a:rPr lang="en-US" sz="900" b="0" i="0" dirty="0">
                <a:solidFill>
                  <a:schemeClr val="bg1"/>
                </a:solidFill>
                <a:latin typeface="Open Sans"/>
                <a:cs typeface="Open Sans"/>
              </a:rPr>
              <a:t> par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86775" y="7017264"/>
            <a:ext cx="110565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0" i="0" dirty="0" err="1">
                <a:solidFill>
                  <a:schemeClr val="bg1"/>
                </a:solidFill>
                <a:latin typeface="Open Sans"/>
                <a:cs typeface="Open Sans"/>
              </a:rPr>
              <a:t>Mis</a:t>
            </a:r>
            <a:r>
              <a:rPr lang="en-US" sz="900" b="0" i="0" dirty="0">
                <a:solidFill>
                  <a:schemeClr val="bg1"/>
                </a:solidFill>
                <a:latin typeface="Open Sans"/>
                <a:cs typeface="Open Sans"/>
              </a:rPr>
              <a:t> en </a:t>
            </a:r>
            <a:r>
              <a:rPr lang="en-US" sz="900" b="0" i="0" dirty="0" err="1">
                <a:solidFill>
                  <a:schemeClr val="bg1"/>
                </a:solidFill>
                <a:latin typeface="Open Sans"/>
                <a:cs typeface="Open Sans"/>
              </a:rPr>
              <a:t>œuvre</a:t>
            </a:r>
            <a:r>
              <a:rPr lang="en-US" sz="900" b="0" i="0" dirty="0">
                <a:solidFill>
                  <a:schemeClr val="bg1"/>
                </a:solidFill>
                <a:latin typeface="Open Sans"/>
                <a:cs typeface="Open Sans"/>
              </a:rPr>
              <a:t> par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3390" y="4918535"/>
            <a:ext cx="7986270" cy="8925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cs typeface="Arial" panose="020B0604020202020204" pitchFamily="34" charset="0"/>
              </a:rPr>
              <a:t>UN: Cyber norms</a:t>
            </a:r>
            <a:endParaRPr lang="en-US" sz="2200" dirty="0">
              <a:solidFill>
                <a:schemeClr val="bg1"/>
              </a:solidFill>
              <a:cs typeface="Arial"/>
            </a:endParaRPr>
          </a:p>
          <a:p>
            <a:r>
              <a:rPr lang="en-US" sz="2200" dirty="0">
                <a:solidFill>
                  <a:schemeClr val="bg1"/>
                </a:solidFill>
                <a:cs typeface="Arial"/>
              </a:rPr>
              <a:t>Abidjan September 2021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826850"/>
            <a:ext cx="10688638" cy="7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806" y="225165"/>
            <a:ext cx="604288" cy="5127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75" y="141042"/>
            <a:ext cx="596900" cy="596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5824" y="131762"/>
            <a:ext cx="694343" cy="666002"/>
          </a:xfrm>
          <a:prstGeom prst="rect">
            <a:avLst/>
          </a:prstGeom>
        </p:spPr>
      </p:pic>
      <p:sp>
        <p:nvSpPr>
          <p:cNvPr id="19" name="TextBox 5"/>
          <p:cNvSpPr txBox="1"/>
          <p:nvPr/>
        </p:nvSpPr>
        <p:spPr>
          <a:xfrm>
            <a:off x="5635000" y="406843"/>
            <a:ext cx="46767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baseline="30000" dirty="0">
                <a:solidFill>
                  <a:srgbClr val="074085"/>
                </a:solidFill>
                <a:cs typeface="Arial"/>
              </a:rPr>
              <a:t>Project</a:t>
            </a:r>
            <a:r>
              <a:rPr lang="fr-FR" sz="1200" b="1" baseline="30000" dirty="0">
                <a:solidFill>
                  <a:srgbClr val="074085"/>
                </a:solidFill>
                <a:latin typeface="Arial"/>
                <a:cs typeface="Arial"/>
              </a:rPr>
              <a:t> </a:t>
            </a:r>
            <a:r>
              <a:rPr lang="fr-FR" sz="1200" b="1" baseline="30000" dirty="0" err="1">
                <a:solidFill>
                  <a:srgbClr val="074085"/>
                </a:solidFill>
                <a:latin typeface="Arial"/>
                <a:cs typeface="Arial"/>
              </a:rPr>
              <a:t>funded</a:t>
            </a:r>
            <a:r>
              <a:rPr lang="fr-FR" sz="1200" b="1" baseline="30000" dirty="0">
                <a:solidFill>
                  <a:srgbClr val="074085"/>
                </a:solidFill>
                <a:latin typeface="Arial"/>
                <a:cs typeface="Arial"/>
              </a:rPr>
              <a:t> by the </a:t>
            </a:r>
            <a:r>
              <a:rPr lang="fr-FR" sz="1200" b="1" baseline="30000" dirty="0" err="1">
                <a:solidFill>
                  <a:srgbClr val="074085"/>
                </a:solidFill>
                <a:latin typeface="Arial"/>
                <a:cs typeface="Arial"/>
              </a:rPr>
              <a:t>European</a:t>
            </a:r>
            <a:r>
              <a:rPr lang="fr-FR" sz="1200" b="1" baseline="30000" dirty="0">
                <a:solidFill>
                  <a:srgbClr val="074085"/>
                </a:solidFill>
                <a:latin typeface="Arial"/>
                <a:cs typeface="Arial"/>
              </a:rPr>
              <a:t> Union</a:t>
            </a:r>
          </a:p>
          <a:p>
            <a:pPr algn="r"/>
            <a:r>
              <a:rPr lang="fr-FR" sz="1200" b="1" baseline="30000" dirty="0">
                <a:solidFill>
                  <a:srgbClr val="074085"/>
                </a:solidFill>
                <a:latin typeface="Arial"/>
                <a:cs typeface="Arial"/>
              </a:rPr>
              <a:t>Project </a:t>
            </a:r>
            <a:r>
              <a:rPr lang="fr-FR" sz="1200" b="1" baseline="30000" dirty="0" err="1">
                <a:solidFill>
                  <a:srgbClr val="074085"/>
                </a:solidFill>
                <a:latin typeface="Arial"/>
                <a:cs typeface="Arial"/>
              </a:rPr>
              <a:t>implemented</a:t>
            </a:r>
            <a:r>
              <a:rPr lang="fr-FR" sz="1200" b="1" baseline="30000" dirty="0">
                <a:solidFill>
                  <a:srgbClr val="074085"/>
                </a:solidFill>
                <a:latin typeface="Arial"/>
                <a:cs typeface="Arial"/>
              </a:rPr>
              <a:t> by Expertise France</a:t>
            </a:r>
            <a:endParaRPr lang="fr-FR" sz="1200" b="0" i="0" u="none" strike="noStrike" kern="1200" baseline="30000" dirty="0">
              <a:solidFill>
                <a:srgbClr val="074085"/>
              </a:solidFill>
              <a:latin typeface="Arial"/>
              <a:cs typeface="Arial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481353" y="6714931"/>
            <a:ext cx="4954859" cy="4103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000" b="1" baseline="30000" dirty="0">
                <a:solidFill>
                  <a:srgbClr val="074085"/>
                </a:solidFill>
                <a:latin typeface="Arial"/>
                <a:cs typeface="Arial"/>
              </a:rPr>
              <a:t>ORGANISED CRIME: </a:t>
            </a:r>
            <a:r>
              <a:rPr lang="fr-FR" sz="2000" baseline="30000" dirty="0">
                <a:solidFill>
                  <a:srgbClr val="074085"/>
                </a:solidFill>
                <a:latin typeface="Arial"/>
                <a:cs typeface="Arial"/>
              </a:rPr>
              <a:t>WEST AFRICAN RESPONSE ON CYBERSECURITY AND FIGHT AGAINST CYBERCRIME</a:t>
            </a:r>
            <a:endParaRPr lang="fr-FR" sz="2000" i="0" u="none" strike="noStrike" kern="1200" baseline="30000" dirty="0">
              <a:solidFill>
                <a:srgbClr val="074085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419" y="6297310"/>
            <a:ext cx="32893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2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GFCE</a:t>
            </a:r>
            <a:endParaRPr lang="nl-NL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5793B7F-E3CE-4989-B8A3-B12270436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46" y="2308182"/>
            <a:ext cx="7285276" cy="279122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08A73E-4160-4D9D-9A43-6595FECC8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26" y="2418906"/>
            <a:ext cx="7906853" cy="4337493"/>
          </a:xfrm>
        </p:spPr>
        <p:txBody>
          <a:bodyPr>
            <a:normAutofit fontScale="40000" lnSpcReduction="20000"/>
          </a:bodyPr>
          <a:lstStyle/>
          <a:p>
            <a:r>
              <a:rPr lang="en-GB" sz="4000" dirty="0"/>
              <a:t>Capacity building</a:t>
            </a:r>
          </a:p>
          <a:p>
            <a:pPr lvl="1"/>
            <a:r>
              <a:rPr lang="en-GB" sz="4000" dirty="0"/>
              <a:t>Clearing house</a:t>
            </a:r>
          </a:p>
          <a:p>
            <a:pPr lvl="1"/>
            <a:r>
              <a:rPr lang="en-GB" sz="4000" dirty="0"/>
              <a:t>Cybil portal</a:t>
            </a:r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endParaRPr lang="en-GB" sz="3400" dirty="0"/>
          </a:p>
          <a:p>
            <a:r>
              <a:rPr lang="en-GB" sz="4000" dirty="0"/>
              <a:t>Working Groups on:</a:t>
            </a:r>
          </a:p>
          <a:p>
            <a:pPr lvl="1"/>
            <a:r>
              <a:rPr lang="en-GB" sz="4000" dirty="0"/>
              <a:t>Cybercrime</a:t>
            </a:r>
          </a:p>
          <a:p>
            <a:pPr lvl="1"/>
            <a:r>
              <a:rPr lang="en-GB" sz="4000" dirty="0"/>
              <a:t>Cyber security policy and strategy</a:t>
            </a:r>
          </a:p>
          <a:p>
            <a:pPr lvl="1"/>
            <a:r>
              <a:rPr lang="en-GB" sz="4000" dirty="0"/>
              <a:t>Incident management and Infrastructure Protection</a:t>
            </a:r>
          </a:p>
          <a:p>
            <a:pPr lvl="1"/>
            <a:r>
              <a:rPr lang="en-GB" sz="4000" dirty="0"/>
              <a:t>Cybersecurity Culture and Skills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392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2010-2020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8793-C56D-4ACA-A595-BCE8B9A6C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OSCE and UN GGE:</a:t>
            </a:r>
          </a:p>
          <a:p>
            <a:pPr lvl="1"/>
            <a:r>
              <a:rPr lang="en-GB" dirty="0"/>
              <a:t>Concept of confidence building measures: CBMs</a:t>
            </a:r>
          </a:p>
          <a:p>
            <a:pPr lvl="1"/>
            <a:r>
              <a:rPr lang="en-GB" dirty="0"/>
              <a:t>Promote the Communication between rival countries (and “blocks”)</a:t>
            </a:r>
          </a:p>
          <a:p>
            <a:pPr lvl="1"/>
            <a:r>
              <a:rPr lang="en-GB" dirty="0"/>
              <a:t>OSCE CBMS (16 total):</a:t>
            </a:r>
          </a:p>
          <a:p>
            <a:pPr lvl="2"/>
            <a:r>
              <a:rPr lang="en-GB" dirty="0"/>
              <a:t>Sharing, providing and exchanging information</a:t>
            </a:r>
          </a:p>
          <a:p>
            <a:pPr lvl="2"/>
            <a:r>
              <a:rPr lang="en-GB" dirty="0"/>
              <a:t>Facilitating communications</a:t>
            </a:r>
          </a:p>
          <a:p>
            <a:pPr lvl="2"/>
            <a:r>
              <a:rPr lang="en-GB" dirty="0"/>
              <a:t>Steps to consider (such as national legislation)</a:t>
            </a:r>
          </a:p>
          <a:p>
            <a:pPr lvl="2"/>
            <a:r>
              <a:rPr lang="en-GB" dirty="0"/>
              <a:t>Way forward: Continuous development of CBMs</a:t>
            </a:r>
          </a:p>
          <a:p>
            <a:pPr lvl="1"/>
            <a:r>
              <a:rPr lang="en-GB" dirty="0"/>
              <a:t>UN GGE: </a:t>
            </a:r>
          </a:p>
          <a:p>
            <a:pPr lvl="2"/>
            <a:r>
              <a:rPr lang="en-GB" dirty="0"/>
              <a:t>Norms debate: Norms for responsible state behaviour</a:t>
            </a:r>
          </a:p>
          <a:p>
            <a:pPr lvl="2"/>
            <a:r>
              <a:rPr lang="en-GB" dirty="0"/>
              <a:t>2015 GGE: 11 Norms</a:t>
            </a:r>
          </a:p>
          <a:p>
            <a:pPr lvl="2"/>
            <a:endParaRPr lang="en-GB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069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2015 UN GGE/1</a:t>
            </a:r>
            <a:endParaRPr lang="nl-N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5CE66-A85D-49FA-B8EB-C6A2F252B216}"/>
              </a:ext>
            </a:extLst>
          </p:cNvPr>
          <p:cNvSpPr txBox="1">
            <a:spLocks/>
          </p:cNvSpPr>
          <p:nvPr/>
        </p:nvSpPr>
        <p:spPr>
          <a:xfrm>
            <a:off x="800326" y="1917700"/>
            <a:ext cx="9358219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38011" indent="-438011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rgbClr val="9A4B21"/>
                </a:solidFill>
                <a:latin typeface="Arial"/>
                <a:ea typeface="+mn-ea"/>
                <a:cs typeface="Arial"/>
              </a:defRPr>
            </a:lvl1pPr>
            <a:lvl2pPr marL="949023" indent="-365008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2pPr>
            <a:lvl3pPr marL="1460036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3pPr>
            <a:lvl4pPr marL="2044051" indent="-292007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4pPr>
            <a:lvl5pPr marL="2628064" indent="-292007" algn="l" defTabSz="584015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5pPr>
            <a:lvl6pPr marL="3212079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96093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0108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64121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Limiting Norms ( “to omit”):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not knowingly allow their territory to be used for internationally wrongful acts using ICTs;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not conduct or knowingly support ICT activity that intentionally damages critical infrastructure;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take steps to ensure supply chain security, and should seek to prevent the proliferation of malicious ICT and the use of harmful hidden functions;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not conduct or knowingly support activity to harm the information systems of another state’s emergency response teams (CERT/CSIRTS) and should not use their own teams for malicious international activity;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respect the UN resolutions that are linked to human rights on the internet and to the right to privacy in the digital age.</a:t>
            </a:r>
          </a:p>
          <a:p>
            <a:pPr lvl="1"/>
            <a:endParaRPr lang="en-GB" dirty="0"/>
          </a:p>
          <a:p>
            <a:endParaRPr lang="en-GB" dirty="0"/>
          </a:p>
          <a:p>
            <a:r>
              <a:rPr lang="en-GB" dirty="0"/>
              <a:t>Positive Norms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338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2015 UN GGE/2</a:t>
            </a:r>
            <a:endParaRPr lang="nl-N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5CE66-A85D-49FA-B8EB-C6A2F252B216}"/>
              </a:ext>
            </a:extLst>
          </p:cNvPr>
          <p:cNvSpPr txBox="1">
            <a:spLocks/>
          </p:cNvSpPr>
          <p:nvPr/>
        </p:nvSpPr>
        <p:spPr>
          <a:xfrm>
            <a:off x="800326" y="1917700"/>
            <a:ext cx="9358219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38011" indent="-438011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rgbClr val="9A4B21"/>
                </a:solidFill>
                <a:latin typeface="Arial"/>
                <a:ea typeface="+mn-ea"/>
                <a:cs typeface="Arial"/>
              </a:defRPr>
            </a:lvl1pPr>
            <a:lvl2pPr marL="949023" indent="-365008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2pPr>
            <a:lvl3pPr marL="1460036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3pPr>
            <a:lvl4pPr marL="2044051" indent="-292007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4pPr>
            <a:lvl5pPr marL="2628064" indent="-292007" algn="l" defTabSz="584015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5pPr>
            <a:lvl6pPr marL="3212079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96093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0108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64121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Positive Norms</a:t>
            </a:r>
            <a:endParaRPr lang="nl-NL" dirty="0"/>
          </a:p>
          <a:p>
            <a:pPr lvl="1">
              <a:buFont typeface="+mj-lt"/>
              <a:buAutoNum type="arabicPeriod"/>
            </a:pPr>
            <a:r>
              <a:rPr lang="en-US" dirty="0"/>
              <a:t>states should cooperate to increase stability and security in the use of ICTs and to prevent harmful practices;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consider all relevant information in case of ICT incidents;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consider how best to cooperate to exchange information, to assist each other, and to prosecute terrorist and criminal use of ICTs;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take appropriate measures to protect their critical infrastructure;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respond to appropriate requests for assistance by other states whose critical infrastructure is subject to malicious ICT acts;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states should encourage responsible reporting of ICT vulnerabilities and should share remedies to these.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How did it go (Next slide)?</a:t>
            </a:r>
          </a:p>
          <a:p>
            <a:pPr lvl="2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925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 the meantime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971B4-D649-4E2A-972E-9AF649400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78" y="2238153"/>
            <a:ext cx="8425759" cy="4219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00A44-FE2C-49CF-BB2C-EFB14D63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1" y="1649754"/>
            <a:ext cx="7621051" cy="5575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0137C-211C-4DE3-A974-2EFB09D84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383"/>
            <a:ext cx="10688638" cy="6754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850BA2-8EB8-49C2-88E9-4769B3244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9305"/>
            <a:ext cx="10688638" cy="1824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56C7E2-E63A-4234-A03F-182DF8E2E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732" y="2004237"/>
            <a:ext cx="8313905" cy="497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China-US-Russia?</a:t>
            </a:r>
            <a:endParaRPr lang="nl-N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5CE66-A85D-49FA-B8EB-C6A2F252B216}"/>
              </a:ext>
            </a:extLst>
          </p:cNvPr>
          <p:cNvSpPr txBox="1">
            <a:spLocks/>
          </p:cNvSpPr>
          <p:nvPr/>
        </p:nvSpPr>
        <p:spPr>
          <a:xfrm>
            <a:off x="800326" y="1917700"/>
            <a:ext cx="9358219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38011" indent="-438011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rgbClr val="9A4B21"/>
                </a:solidFill>
                <a:latin typeface="Arial"/>
                <a:ea typeface="+mn-ea"/>
                <a:cs typeface="Arial"/>
              </a:defRPr>
            </a:lvl1pPr>
            <a:lvl2pPr marL="949023" indent="-365008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2pPr>
            <a:lvl3pPr marL="1460036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3pPr>
            <a:lvl4pPr marL="2044051" indent="-292007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4pPr>
            <a:lvl5pPr marL="2628064" indent="-292007" algn="l" defTabSz="584015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5pPr>
            <a:lvl6pPr marL="3212079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96093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0108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64121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5" name="Picture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AAFA0DAA-CEB9-4B53-B9F6-A57161A5D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804" y="1366837"/>
            <a:ext cx="5843262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9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NCPI 2020</a:t>
            </a:r>
            <a:endParaRPr lang="nl-N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5CE66-A85D-49FA-B8EB-C6A2F252B216}"/>
              </a:ext>
            </a:extLst>
          </p:cNvPr>
          <p:cNvSpPr txBox="1">
            <a:spLocks/>
          </p:cNvSpPr>
          <p:nvPr/>
        </p:nvSpPr>
        <p:spPr>
          <a:xfrm>
            <a:off x="800326" y="1917700"/>
            <a:ext cx="9358219" cy="499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38011" indent="-438011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rgbClr val="9A4B21"/>
                </a:solidFill>
                <a:latin typeface="Arial"/>
                <a:ea typeface="+mn-ea"/>
                <a:cs typeface="Arial"/>
              </a:defRPr>
            </a:lvl1pPr>
            <a:lvl2pPr marL="949023" indent="-365008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2pPr>
            <a:lvl3pPr marL="1460036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3pPr>
            <a:lvl4pPr marL="2044051" indent="-292007" algn="l" defTabSz="584015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4pPr>
            <a:lvl5pPr marL="2628064" indent="-292007" algn="l" defTabSz="584015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74085"/>
                </a:solidFill>
                <a:latin typeface="Arial"/>
                <a:ea typeface="+mn-ea"/>
                <a:cs typeface="Arial"/>
              </a:defRPr>
            </a:lvl5pPr>
            <a:lvl6pPr marL="3212079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96093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0108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64121" indent="-292007" algn="l" defTabSz="584015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3EFF4E2-04B6-4937-8297-98B604AE8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19" y="1563688"/>
            <a:ext cx="65532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7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So lately in the UN…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8793-C56D-4ACA-A595-BCE8B9A6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26" y="1770616"/>
            <a:ext cx="9358219" cy="4991100"/>
          </a:xfrm>
        </p:spPr>
        <p:txBody>
          <a:bodyPr>
            <a:normAutofit/>
          </a:bodyPr>
          <a:lstStyle/>
          <a:p>
            <a:r>
              <a:rPr lang="en-GB" dirty="0"/>
              <a:t>Many subjects on the table: “International Cyber Policy”</a:t>
            </a:r>
          </a:p>
          <a:p>
            <a:r>
              <a:rPr lang="en-GB" dirty="0"/>
              <a:t>UN processes:</a:t>
            </a:r>
          </a:p>
          <a:p>
            <a:pPr lvl="1"/>
            <a:r>
              <a:rPr lang="en-GB" dirty="0"/>
              <a:t>Open ended Working Group OEWG: abuse of ICT </a:t>
            </a:r>
          </a:p>
          <a:p>
            <a:pPr lvl="1"/>
            <a:r>
              <a:rPr lang="en-GB" dirty="0"/>
              <a:t>Final report of the 2021 GGE: additional explanations to GGE 2015</a:t>
            </a:r>
          </a:p>
          <a:p>
            <a:r>
              <a:rPr lang="en-GB" dirty="0"/>
              <a:t>Issues:</a:t>
            </a:r>
          </a:p>
          <a:p>
            <a:pPr lvl="1"/>
            <a:r>
              <a:rPr lang="en-GB" dirty="0"/>
              <a:t>Norms for state Behaviour (GGE)… </a:t>
            </a:r>
          </a:p>
          <a:p>
            <a:pPr lvl="1"/>
            <a:r>
              <a:rPr lang="en-GB" dirty="0"/>
              <a:t>Negotiating a new convention regarding the abuse of ICT? (Ad Hoc Committee)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2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Questions? Discussion?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8793-C56D-4ACA-A595-BCE8B9A6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26" y="1770616"/>
            <a:ext cx="9358219" cy="4991100"/>
          </a:xfrm>
        </p:spPr>
        <p:txBody>
          <a:bodyPr>
            <a:normAutofit/>
          </a:bodyPr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endParaRPr lang="nl-NL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B0BD4FE-65DF-4FD8-8C22-D8220F8D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19" y="1114425"/>
            <a:ext cx="8763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7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826850"/>
            <a:ext cx="10688638" cy="7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72018" y="6438470"/>
            <a:ext cx="1488859" cy="7804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400" baseline="30000" dirty="0">
                <a:solidFill>
                  <a:srgbClr val="074085"/>
                </a:solidFill>
                <a:latin typeface="Arial"/>
                <a:cs typeface="Arial"/>
              </a:rPr>
              <a:t>OCWAR-C</a:t>
            </a:r>
          </a:p>
          <a:p>
            <a:pPr algn="r"/>
            <a:r>
              <a:rPr lang="fr-FR" sz="1400" baseline="30000" dirty="0">
                <a:solidFill>
                  <a:srgbClr val="074085"/>
                </a:solidFill>
                <a:latin typeface="Arial"/>
                <a:cs typeface="Arial"/>
              </a:rPr>
              <a:t>12 Charles de Gaulle Street </a:t>
            </a:r>
            <a:r>
              <a:rPr lang="fr-FR" sz="1400" baseline="30000" dirty="0" err="1">
                <a:solidFill>
                  <a:srgbClr val="074085"/>
                </a:solidFill>
                <a:latin typeface="Arial"/>
                <a:cs typeface="Arial"/>
              </a:rPr>
              <a:t>Asokoro</a:t>
            </a:r>
            <a:r>
              <a:rPr lang="fr-FR" sz="1400" baseline="30000" dirty="0">
                <a:solidFill>
                  <a:srgbClr val="074085"/>
                </a:solidFill>
                <a:latin typeface="Arial"/>
                <a:cs typeface="Arial"/>
              </a:rPr>
              <a:t>, </a:t>
            </a:r>
          </a:p>
          <a:p>
            <a:pPr algn="r"/>
            <a:r>
              <a:rPr lang="fr-FR" sz="1400" baseline="30000" dirty="0">
                <a:solidFill>
                  <a:srgbClr val="074085"/>
                </a:solidFill>
                <a:latin typeface="Arial"/>
                <a:cs typeface="Arial"/>
              </a:rPr>
              <a:t>Abuja - NIGERIA</a:t>
            </a:r>
          </a:p>
          <a:p>
            <a:pPr algn="r"/>
            <a:r>
              <a:rPr lang="fr-FR" sz="1400" baseline="30000" dirty="0">
                <a:solidFill>
                  <a:srgbClr val="074085"/>
                </a:solidFill>
                <a:latin typeface="Arial"/>
                <a:cs typeface="Arial"/>
              </a:rPr>
              <a:t>contact@ocwarc.eu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08724" y="6426437"/>
            <a:ext cx="0" cy="818920"/>
          </a:xfrm>
          <a:prstGeom prst="line">
            <a:avLst/>
          </a:prstGeom>
          <a:ln w="9525">
            <a:solidFill>
              <a:srgbClr val="9A4B2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"/>
            <a:ext cx="10688638" cy="61304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725" y="6464116"/>
            <a:ext cx="2351159" cy="7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91437" y="216771"/>
            <a:ext cx="8128420" cy="916678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+mn-lt"/>
              </a:rPr>
              <a:t>Introduction</a:t>
            </a:r>
            <a:endParaRPr lang="fr-FR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548851" y="6268368"/>
            <a:ext cx="2404943" cy="320102"/>
          </a:xfrm>
        </p:spPr>
        <p:txBody>
          <a:bodyPr/>
          <a:lstStyle/>
          <a:p>
            <a:fld id="{17EB343F-F6D7-4696-8A01-EDB874459CA0}" type="slidenum">
              <a:rPr lang="fr-FR" smtClean="0"/>
              <a:t>2</a:t>
            </a:fld>
            <a:endParaRPr lang="fr-FR" dirty="0"/>
          </a:p>
        </p:txBody>
      </p:sp>
      <p:sp>
        <p:nvSpPr>
          <p:cNvPr id="6" name="Titre 7"/>
          <p:cNvSpPr txBox="1">
            <a:spLocks/>
          </p:cNvSpPr>
          <p:nvPr/>
        </p:nvSpPr>
        <p:spPr>
          <a:xfrm>
            <a:off x="360653" y="1713886"/>
            <a:ext cx="9676647" cy="4966440"/>
          </a:xfrm>
          <a:prstGeom prst="rect">
            <a:avLst/>
          </a:prstGeom>
        </p:spPr>
        <p:txBody>
          <a:bodyPr vert="horz" lIns="80165" tIns="40082" rIns="80165" bIns="4008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1052"/>
              </a:spcAft>
            </a:pPr>
            <a:endParaRPr lang="fr-FR" sz="2279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7D96-236A-4DD4-94E7-63F03D2B3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45" y="1225865"/>
            <a:ext cx="9673365" cy="5864482"/>
          </a:xfrm>
        </p:spPr>
        <p:txBody>
          <a:bodyPr>
            <a:noAutofit/>
          </a:bodyPr>
          <a:lstStyle/>
          <a:p>
            <a:pPr algn="just">
              <a:spcAft>
                <a:spcPts val="526"/>
              </a:spcAft>
            </a:pPr>
            <a:r>
              <a:rPr lang="fr-FR" sz="2800" b="0" dirty="0">
                <a:latin typeface="+mn-lt"/>
              </a:rPr>
              <a:t>Hein Dries: </a:t>
            </a:r>
          </a:p>
          <a:p>
            <a:pPr lvl="1" algn="just">
              <a:spcAft>
                <a:spcPts val="526"/>
              </a:spcAft>
            </a:pPr>
            <a:r>
              <a:rPr lang="fr-FR" sz="2800" b="0" dirty="0">
                <a:latin typeface="+mn-lt"/>
              </a:rPr>
              <a:t>Key expert cybercrime OCWAR-C</a:t>
            </a:r>
          </a:p>
          <a:p>
            <a:pPr lvl="1" algn="just">
              <a:spcAft>
                <a:spcPts val="526"/>
              </a:spcAft>
            </a:pPr>
            <a:r>
              <a:rPr lang="fr-FR" sz="2800" dirty="0">
                <a:latin typeface="+mn-lt"/>
              </a:rPr>
              <a:t>Council of Europe Expert</a:t>
            </a:r>
          </a:p>
          <a:p>
            <a:pPr lvl="1" algn="just">
              <a:spcAft>
                <a:spcPts val="526"/>
              </a:spcAft>
            </a:pPr>
            <a:r>
              <a:rPr lang="fr-FR" sz="2800" b="0" dirty="0">
                <a:latin typeface="+mn-lt"/>
              </a:rPr>
              <a:t>EU, OSCE and </a:t>
            </a:r>
            <a:r>
              <a:rPr lang="fr-FR" sz="2800" b="0" dirty="0" err="1">
                <a:latin typeface="+mn-lt"/>
              </a:rPr>
              <a:t>others</a:t>
            </a:r>
            <a:endParaRPr lang="fr-FR" sz="2800" b="0" dirty="0">
              <a:latin typeface="+mn-lt"/>
            </a:endParaRPr>
          </a:p>
          <a:p>
            <a:pPr algn="just">
              <a:spcAft>
                <a:spcPts val="526"/>
              </a:spcAft>
            </a:pPr>
            <a:r>
              <a:rPr lang="fr-FR" sz="2800" b="0" dirty="0">
                <a:latin typeface="+mn-lt"/>
              </a:rPr>
              <a:t>Program:</a:t>
            </a:r>
          </a:p>
          <a:p>
            <a:pPr lvl="1" algn="just">
              <a:spcAft>
                <a:spcPts val="526"/>
              </a:spcAft>
            </a:pPr>
            <a:r>
              <a:rPr lang="fr-FR" sz="2800" dirty="0">
                <a:latin typeface="+mn-lt"/>
              </a:rPr>
              <a:t>Brief </a:t>
            </a:r>
            <a:r>
              <a:rPr lang="fr-FR" sz="2800" dirty="0" err="1">
                <a:latin typeface="+mn-lt"/>
              </a:rPr>
              <a:t>history</a:t>
            </a:r>
            <a:r>
              <a:rPr lang="fr-FR" sz="2800" dirty="0">
                <a:latin typeface="+mn-lt"/>
              </a:rPr>
              <a:t> of </a:t>
            </a:r>
            <a:r>
              <a:rPr lang="fr-FR" sz="2800" dirty="0" err="1">
                <a:latin typeface="+mn-lt"/>
              </a:rPr>
              <a:t>most</a:t>
            </a:r>
            <a:r>
              <a:rPr lang="fr-FR" sz="2800" dirty="0">
                <a:latin typeface="+mn-lt"/>
              </a:rPr>
              <a:t> important </a:t>
            </a:r>
            <a:r>
              <a:rPr lang="fr-FR" sz="2800" dirty="0" err="1">
                <a:latin typeface="+mn-lt"/>
              </a:rPr>
              <a:t>norms</a:t>
            </a:r>
            <a:endParaRPr lang="fr-FR" sz="28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r>
              <a:rPr lang="fr-FR" sz="2800" dirty="0">
                <a:latin typeface="+mn-lt"/>
              </a:rPr>
              <a:t>UN and (!) </a:t>
            </a:r>
            <a:r>
              <a:rPr lang="fr-FR" sz="2800" dirty="0" err="1">
                <a:latin typeface="+mn-lt"/>
              </a:rPr>
              <a:t>beyond</a:t>
            </a:r>
            <a:endParaRPr lang="fr-FR" sz="28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8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69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548851" y="6268368"/>
            <a:ext cx="2404943" cy="320102"/>
          </a:xfrm>
        </p:spPr>
        <p:txBody>
          <a:bodyPr/>
          <a:lstStyle/>
          <a:p>
            <a:fld id="{17EB343F-F6D7-4696-8A01-EDB874459CA0}" type="slidenum">
              <a:rPr lang="fr-FR" smtClean="0"/>
              <a:t>3</a:t>
            </a:fld>
            <a:endParaRPr lang="fr-FR" dirty="0"/>
          </a:p>
        </p:txBody>
      </p:sp>
      <p:sp>
        <p:nvSpPr>
          <p:cNvPr id="6" name="Titre 7"/>
          <p:cNvSpPr txBox="1">
            <a:spLocks/>
          </p:cNvSpPr>
          <p:nvPr/>
        </p:nvSpPr>
        <p:spPr>
          <a:xfrm>
            <a:off x="360653" y="1713886"/>
            <a:ext cx="9676647" cy="4966440"/>
          </a:xfrm>
          <a:prstGeom prst="rect">
            <a:avLst/>
          </a:prstGeom>
        </p:spPr>
        <p:txBody>
          <a:bodyPr vert="horz" lIns="80165" tIns="40082" rIns="80165" bIns="4008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1052"/>
              </a:spcAft>
            </a:pPr>
            <a:endParaRPr lang="fr-FR" sz="2279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itre 7"/>
          <p:cNvSpPr txBox="1">
            <a:spLocks/>
          </p:cNvSpPr>
          <p:nvPr/>
        </p:nvSpPr>
        <p:spPr>
          <a:xfrm>
            <a:off x="1161257" y="190288"/>
            <a:ext cx="8128420" cy="916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84015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074085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>
                <a:solidFill>
                  <a:srgbClr val="002060"/>
                </a:solidFill>
                <a:latin typeface="+mn-lt"/>
              </a:rPr>
              <a:t>Early days</a:t>
            </a:r>
            <a:endParaRPr lang="fr-FR" sz="3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3B234F9-5024-4004-93B2-83A48368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8" y="990203"/>
            <a:ext cx="4782344" cy="4782344"/>
          </a:xfrm>
          <a:prstGeom prst="rect">
            <a:avLst/>
          </a:prstGeom>
        </p:spPr>
      </p:pic>
      <p:pic>
        <p:nvPicPr>
          <p:cNvPr id="9" name="Picture 8" descr="A person sitting at a computer&#10;&#10;Description automatically generated with low confidence">
            <a:extLst>
              <a:ext uri="{FF2B5EF4-FFF2-40B4-BE49-F238E27FC236}">
                <a16:creationId xmlns:a16="http://schemas.microsoft.com/office/drawing/2014/main" id="{E0F13759-9DD0-4C4A-A74B-5EA47C33E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273" y="3647625"/>
            <a:ext cx="3347155" cy="2528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FABA58-723A-4966-911D-A22466F49F21}"/>
              </a:ext>
            </a:extLst>
          </p:cNvPr>
          <p:cNvSpPr txBox="1"/>
          <p:nvPr/>
        </p:nvSpPr>
        <p:spPr>
          <a:xfrm>
            <a:off x="6438900" y="1285875"/>
            <a:ext cx="40195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1969-199x:</a:t>
            </a:r>
          </a:p>
          <a:p>
            <a:r>
              <a:rPr lang="en-GB" dirty="0"/>
              <a:t>Academic network</a:t>
            </a:r>
          </a:p>
          <a:p>
            <a:r>
              <a:rPr lang="en-GB" dirty="0"/>
              <a:t>Limited need for “public law”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77F28-2709-4435-B014-5B944B78F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60" y="1106966"/>
            <a:ext cx="40005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844" y="171090"/>
            <a:ext cx="9218950" cy="1162111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+mn-lt"/>
              </a:rPr>
              <a:t>2000s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588" y="1464450"/>
            <a:ext cx="9848854" cy="5519735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n-lt"/>
              </a:rPr>
              <a:t>Cybercrime! </a:t>
            </a:r>
          </a:p>
          <a:p>
            <a:pPr lvl="1"/>
            <a:r>
              <a:rPr lang="en-GB" sz="2000" dirty="0">
                <a:latin typeface="+mn-lt"/>
              </a:rPr>
              <a:t>Spam</a:t>
            </a:r>
          </a:p>
          <a:p>
            <a:pPr lvl="1"/>
            <a:r>
              <a:rPr lang="en-GB" sz="2000" dirty="0">
                <a:latin typeface="+mn-lt"/>
              </a:rPr>
              <a:t>Adware</a:t>
            </a:r>
          </a:p>
          <a:p>
            <a:pPr lvl="1"/>
            <a:r>
              <a:rPr lang="en-GB" sz="2000" dirty="0">
                <a:latin typeface="+mn-lt"/>
              </a:rPr>
              <a:t>Malware </a:t>
            </a:r>
          </a:p>
          <a:p>
            <a:pPr lvl="1"/>
            <a:r>
              <a:rPr lang="en-GB" sz="2000" dirty="0">
                <a:latin typeface="+mn-lt"/>
              </a:rPr>
              <a:t>Fraud (419!)</a:t>
            </a:r>
          </a:p>
          <a:p>
            <a:r>
              <a:rPr lang="en-GB" sz="2000" dirty="0">
                <a:latin typeface="+mn-lt"/>
              </a:rPr>
              <a:t>Budapest convention on Cybercrime (CETS 185): Council of Europe</a:t>
            </a:r>
          </a:p>
          <a:p>
            <a:pPr lvl="1"/>
            <a:r>
              <a:rPr lang="en-GB" sz="2000" dirty="0">
                <a:latin typeface="+mn-lt"/>
              </a:rPr>
              <a:t>Negotiated in the Council of Europe</a:t>
            </a:r>
          </a:p>
          <a:p>
            <a:pPr lvl="1"/>
            <a:r>
              <a:rPr lang="en-GB" sz="2000" dirty="0">
                <a:latin typeface="+mn-lt"/>
              </a:rPr>
              <a:t>Council of Europe != European Union</a:t>
            </a:r>
          </a:p>
          <a:p>
            <a:pPr lvl="1"/>
            <a:r>
              <a:rPr lang="en-GB" sz="2000" dirty="0">
                <a:latin typeface="+mn-lt"/>
              </a:rPr>
              <a:t>International </a:t>
            </a:r>
            <a:r>
              <a:rPr lang="en-GB" sz="2000" dirty="0" err="1">
                <a:latin typeface="+mn-lt"/>
              </a:rPr>
              <a:t>treatieas</a:t>
            </a:r>
            <a:endParaRPr lang="en-GB" sz="2000" dirty="0">
              <a:latin typeface="+mn-lt"/>
            </a:endParaRPr>
          </a:p>
          <a:p>
            <a:pPr lvl="1"/>
            <a:r>
              <a:rPr lang="en-GB" sz="2000" dirty="0">
                <a:latin typeface="+mn-lt"/>
              </a:rPr>
              <a:t>US signed 2006/ratified 2007</a:t>
            </a:r>
          </a:p>
          <a:p>
            <a:pPr lvl="1"/>
            <a:r>
              <a:rPr lang="en-GB" sz="2000">
                <a:latin typeface="+mn-lt"/>
              </a:rPr>
              <a:t>Markable absentees: </a:t>
            </a:r>
            <a:r>
              <a:rPr lang="en-GB" sz="2000" dirty="0">
                <a:latin typeface="+mn-lt"/>
              </a:rPr>
              <a:t>Russia (and China)</a:t>
            </a:r>
          </a:p>
          <a:p>
            <a:r>
              <a:rPr lang="en-GB" sz="2000" dirty="0">
                <a:latin typeface="+mn-lt"/>
              </a:rPr>
              <a:t>International debate: ICANN/IANA and the responsibility for the internet naming and numbering resources</a:t>
            </a:r>
          </a:p>
          <a:p>
            <a:r>
              <a:rPr lang="en-GB" sz="2000" dirty="0">
                <a:latin typeface="+mn-lt"/>
              </a:rPr>
              <a:t>UN: WSIS (ITU): bridging the digital divide</a:t>
            </a:r>
          </a:p>
          <a:p>
            <a:endParaRPr lang="en-GB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.</a:t>
            </a:r>
            <a:fld id="{17EB343F-F6D7-4696-8A01-EDB874459CA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828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91437" y="216771"/>
            <a:ext cx="8128420" cy="916678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</a:rPr>
              <a:t>A brief </a:t>
            </a:r>
            <a:r>
              <a:rPr lang="fr-FR" sz="3600" dirty="0" err="1">
                <a:solidFill>
                  <a:srgbClr val="002060"/>
                </a:solidFill>
              </a:rPr>
              <a:t>history</a:t>
            </a:r>
            <a:r>
              <a:rPr lang="fr-FR" sz="3600" dirty="0">
                <a:solidFill>
                  <a:srgbClr val="002060"/>
                </a:solidFill>
              </a:rPr>
              <a:t> of the cybercrime convention 2001-2021</a:t>
            </a:r>
            <a:endParaRPr lang="fr-FR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548851" y="6268368"/>
            <a:ext cx="2404943" cy="320102"/>
          </a:xfrm>
        </p:spPr>
        <p:txBody>
          <a:bodyPr/>
          <a:lstStyle/>
          <a:p>
            <a:fld id="{17EB343F-F6D7-4696-8A01-EDB874459CA0}" type="slidenum">
              <a:rPr lang="fr-FR" smtClean="0"/>
              <a:t>5</a:t>
            </a:fld>
            <a:endParaRPr lang="fr-FR" dirty="0"/>
          </a:p>
        </p:txBody>
      </p:sp>
      <p:sp>
        <p:nvSpPr>
          <p:cNvPr id="6" name="Titre 7"/>
          <p:cNvSpPr txBox="1">
            <a:spLocks/>
          </p:cNvSpPr>
          <p:nvPr/>
        </p:nvSpPr>
        <p:spPr>
          <a:xfrm>
            <a:off x="360653" y="1713886"/>
            <a:ext cx="9676647" cy="4966440"/>
          </a:xfrm>
          <a:prstGeom prst="rect">
            <a:avLst/>
          </a:prstGeom>
        </p:spPr>
        <p:txBody>
          <a:bodyPr vert="horz" lIns="80165" tIns="40082" rIns="80165" bIns="4008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1052"/>
              </a:spcAft>
            </a:pPr>
            <a:endParaRPr lang="fr-FR" sz="2279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7D96-236A-4DD4-94E7-63F03D2B3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45" y="1230628"/>
            <a:ext cx="9673365" cy="5864482"/>
          </a:xfrm>
        </p:spPr>
        <p:txBody>
          <a:bodyPr>
            <a:noAutofit/>
          </a:bodyPr>
          <a:lstStyle/>
          <a:p>
            <a:pPr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Budapest convention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First (and </a:t>
            </a:r>
            <a:r>
              <a:rPr lang="fr-FR" sz="2100" dirty="0" err="1">
                <a:latin typeface="+mn-lt"/>
              </a:rPr>
              <a:t>currently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only</a:t>
            </a:r>
            <a:r>
              <a:rPr lang="fr-FR" sz="2100" dirty="0">
                <a:latin typeface="+mn-lt"/>
              </a:rPr>
              <a:t>) </a:t>
            </a:r>
            <a:r>
              <a:rPr lang="fr-FR" sz="2100" dirty="0" err="1">
                <a:latin typeface="+mn-lt"/>
              </a:rPr>
              <a:t>treaty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that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clearly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applies</a:t>
            </a:r>
            <a:r>
              <a:rPr lang="fr-FR" sz="2100" dirty="0">
                <a:latin typeface="+mn-lt"/>
              </a:rPr>
              <a:t> to « Cyber »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66 State parties (2021)</a:t>
            </a:r>
          </a:p>
          <a:p>
            <a:pPr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r>
              <a:rPr lang="fr-FR" sz="2100" dirty="0" err="1">
                <a:latin typeface="+mn-lt"/>
              </a:rPr>
              <a:t>Additional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Protocols</a:t>
            </a: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First: </a:t>
            </a:r>
            <a:r>
              <a:rPr lang="fr-FR" sz="2100" dirty="0" err="1">
                <a:latin typeface="+mn-lt"/>
              </a:rPr>
              <a:t>Xenophobia</a:t>
            </a:r>
            <a:r>
              <a:rPr lang="fr-FR" sz="2100" dirty="0">
                <a:latin typeface="+mn-lt"/>
              </a:rPr>
              <a:t> and </a:t>
            </a:r>
            <a:r>
              <a:rPr lang="fr-FR" sz="2100" dirty="0" err="1">
                <a:latin typeface="+mn-lt"/>
              </a:rPr>
              <a:t>Racsim</a:t>
            </a: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Second: 2021! Deals </a:t>
            </a:r>
            <a:r>
              <a:rPr lang="fr-FR" sz="2100" dirty="0" err="1">
                <a:latin typeface="+mn-lt"/>
              </a:rPr>
              <a:t>with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further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enhancing</a:t>
            </a:r>
            <a:r>
              <a:rPr lang="fr-FR" sz="2100" dirty="0">
                <a:latin typeface="+mn-lt"/>
              </a:rPr>
              <a:t> the </a:t>
            </a:r>
            <a:r>
              <a:rPr lang="fr-FR" sz="2100" dirty="0" err="1">
                <a:latin typeface="+mn-lt"/>
              </a:rPr>
              <a:t>cooperation</a:t>
            </a:r>
            <a:r>
              <a:rPr lang="fr-FR" sz="2100" dirty="0">
                <a:latin typeface="+mn-lt"/>
              </a:rPr>
              <a:t> on digital </a:t>
            </a:r>
            <a:r>
              <a:rPr lang="fr-FR" sz="2100" dirty="0" err="1">
                <a:latin typeface="+mn-lt"/>
              </a:rPr>
              <a:t>evidence</a:t>
            </a:r>
            <a:r>
              <a:rPr lang="fr-FR" sz="2100" dirty="0">
                <a:latin typeface="+mn-lt"/>
              </a:rPr>
              <a:t>.</a:t>
            </a:r>
          </a:p>
          <a:p>
            <a:pPr lvl="1"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r>
              <a:rPr lang="fr-FR" sz="2100" dirty="0" err="1">
                <a:latin typeface="+mn-lt"/>
              </a:rPr>
              <a:t>September</a:t>
            </a:r>
            <a:r>
              <a:rPr lang="fr-FR" sz="2100" dirty="0">
                <a:latin typeface="+mn-lt"/>
              </a:rPr>
              <a:t> 2021: 66 state parties, 11 « </a:t>
            </a:r>
            <a:r>
              <a:rPr lang="fr-FR" sz="2100" dirty="0" err="1">
                <a:latin typeface="+mn-lt"/>
              </a:rPr>
              <a:t>underway</a:t>
            </a:r>
            <a:r>
              <a:rPr lang="fr-FR" sz="2100" dirty="0">
                <a:latin typeface="+mn-lt"/>
              </a:rPr>
              <a:t> »</a:t>
            </a:r>
          </a:p>
          <a:p>
            <a:pPr lvl="1"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marL="73003" indent="0" algn="just">
              <a:spcAft>
                <a:spcPts val="526"/>
              </a:spcAft>
              <a:buNone/>
            </a:pP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1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809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91437" y="216771"/>
            <a:ext cx="8128420" cy="916678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solidFill>
                  <a:srgbClr val="002060"/>
                </a:solidFill>
              </a:rPr>
              <a:t>(West) </a:t>
            </a:r>
            <a:r>
              <a:rPr lang="fr-FR" sz="3600" dirty="0" err="1">
                <a:solidFill>
                  <a:srgbClr val="002060"/>
                </a:solidFill>
              </a:rPr>
              <a:t>Africa</a:t>
            </a:r>
            <a:endParaRPr lang="fr-FR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548851" y="6268368"/>
            <a:ext cx="2404943" cy="320102"/>
          </a:xfrm>
        </p:spPr>
        <p:txBody>
          <a:bodyPr/>
          <a:lstStyle/>
          <a:p>
            <a:fld id="{17EB343F-F6D7-4696-8A01-EDB874459CA0}" type="slidenum">
              <a:rPr lang="fr-FR" smtClean="0"/>
              <a:t>6</a:t>
            </a:fld>
            <a:endParaRPr lang="fr-FR" dirty="0"/>
          </a:p>
        </p:txBody>
      </p:sp>
      <p:sp>
        <p:nvSpPr>
          <p:cNvPr id="6" name="Titre 7"/>
          <p:cNvSpPr txBox="1">
            <a:spLocks/>
          </p:cNvSpPr>
          <p:nvPr/>
        </p:nvSpPr>
        <p:spPr>
          <a:xfrm>
            <a:off x="360653" y="1713886"/>
            <a:ext cx="9676647" cy="4966440"/>
          </a:xfrm>
          <a:prstGeom prst="rect">
            <a:avLst/>
          </a:prstGeom>
        </p:spPr>
        <p:txBody>
          <a:bodyPr vert="horz" lIns="80165" tIns="40082" rIns="80165" bIns="4008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1052"/>
              </a:spcAft>
            </a:pPr>
            <a:endParaRPr lang="fr-FR" sz="2279" i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7D96-236A-4DD4-94E7-63F03D2B3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45" y="1230628"/>
            <a:ext cx="9673365" cy="5864482"/>
          </a:xfrm>
        </p:spPr>
        <p:txBody>
          <a:bodyPr>
            <a:noAutofit/>
          </a:bodyPr>
          <a:lstStyle/>
          <a:p>
            <a:pPr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ECOWAS Directive on Cybercrime 2011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Directive C/DIR. 1/08/11 On </a:t>
            </a:r>
            <a:r>
              <a:rPr lang="fr-FR" sz="2100" dirty="0" err="1">
                <a:latin typeface="+mn-lt"/>
              </a:rPr>
              <a:t>fighting</a:t>
            </a:r>
            <a:r>
              <a:rPr lang="fr-FR" sz="2100" dirty="0">
                <a:latin typeface="+mn-lt"/>
              </a:rPr>
              <a:t> Cybercrime </a:t>
            </a:r>
            <a:r>
              <a:rPr lang="fr-FR" sz="2100" dirty="0" err="1">
                <a:latin typeface="+mn-lt"/>
              </a:rPr>
              <a:t>within</a:t>
            </a:r>
            <a:r>
              <a:rPr lang="fr-FR" sz="2100" dirty="0">
                <a:latin typeface="+mn-lt"/>
              </a:rPr>
              <a:t> ECOWAS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Binding for ECOWAS members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 err="1">
                <a:latin typeface="+mn-lt"/>
              </a:rPr>
              <a:t>Largely</a:t>
            </a:r>
            <a:r>
              <a:rPr lang="fr-FR" sz="2100" dirty="0">
                <a:latin typeface="+mn-lt"/>
              </a:rPr>
              <a:t> </a:t>
            </a:r>
            <a:r>
              <a:rPr lang="fr-FR" sz="2100" dirty="0" err="1">
                <a:latin typeface="+mn-lt"/>
              </a:rPr>
              <a:t>overlaps</a:t>
            </a:r>
            <a:r>
              <a:rPr lang="fr-FR" sz="2100" dirty="0">
                <a:latin typeface="+mn-lt"/>
              </a:rPr>
              <a:t> substantive </a:t>
            </a:r>
            <a:r>
              <a:rPr lang="fr-FR" sz="2100" dirty="0" err="1">
                <a:latin typeface="+mn-lt"/>
              </a:rPr>
              <a:t>provions</a:t>
            </a:r>
            <a:r>
              <a:rPr lang="fr-FR" sz="2100" dirty="0">
                <a:latin typeface="+mn-lt"/>
              </a:rPr>
              <a:t> and </a:t>
            </a:r>
            <a:r>
              <a:rPr lang="fr-FR" sz="2100" dirty="0" err="1">
                <a:latin typeface="+mn-lt"/>
              </a:rPr>
              <a:t>procedural</a:t>
            </a:r>
            <a:r>
              <a:rPr lang="fr-FR" sz="2100" dirty="0">
                <a:latin typeface="+mn-lt"/>
              </a:rPr>
              <a:t> provisions of the Budapest convention</a:t>
            </a:r>
          </a:p>
          <a:p>
            <a:pPr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Malabo convention 2014 (</a:t>
            </a:r>
            <a:r>
              <a:rPr lang="fr-FR" sz="2100" dirty="0" err="1">
                <a:latin typeface="+mn-lt"/>
              </a:rPr>
              <a:t>African</a:t>
            </a:r>
            <a:r>
              <a:rPr lang="fr-FR" sz="2100" dirty="0">
                <a:latin typeface="+mn-lt"/>
              </a:rPr>
              <a:t> Union)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 err="1">
                <a:latin typeface="+mn-lt"/>
              </a:rPr>
              <a:t>African</a:t>
            </a:r>
            <a:r>
              <a:rPr lang="fr-FR" sz="2100" dirty="0">
                <a:latin typeface="+mn-lt"/>
              </a:rPr>
              <a:t> Union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Cybercrime, </a:t>
            </a:r>
            <a:r>
              <a:rPr lang="fr-FR" sz="2100" dirty="0" err="1">
                <a:latin typeface="+mn-lt"/>
              </a:rPr>
              <a:t>Cybersecurity</a:t>
            </a:r>
            <a:r>
              <a:rPr lang="fr-FR" sz="2100" dirty="0">
                <a:latin typeface="+mn-lt"/>
              </a:rPr>
              <a:t>, Data Protection 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 55 AU members / 14 Signatures / 8 Ratifications (2020)</a:t>
            </a:r>
          </a:p>
          <a:p>
            <a:pPr lvl="1"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algn="just">
              <a:spcAft>
                <a:spcPts val="526"/>
              </a:spcAft>
            </a:pPr>
            <a:endParaRPr lang="fr-FR" sz="2100" dirty="0">
              <a:latin typeface="+mn-lt"/>
            </a:endParaRPr>
          </a:p>
          <a:p>
            <a:pPr marL="73003" indent="0" algn="just">
              <a:spcAft>
                <a:spcPts val="526"/>
              </a:spcAft>
              <a:buNone/>
            </a:pP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endParaRPr lang="fr-FR" sz="21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72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844" y="139944"/>
            <a:ext cx="9218950" cy="1162111"/>
          </a:xfrm>
        </p:spPr>
        <p:txBody>
          <a:bodyPr>
            <a:normAutofit/>
          </a:bodyPr>
          <a:lstStyle/>
          <a:p>
            <a:pPr algn="ctr"/>
            <a:r>
              <a:rPr lang="fr-FR" sz="3156" dirty="0">
                <a:solidFill>
                  <a:srgbClr val="002060"/>
                </a:solidFill>
                <a:latin typeface="+mn-lt"/>
              </a:rPr>
              <a:t>Budapest (and </a:t>
            </a:r>
            <a:r>
              <a:rPr lang="fr-FR" sz="3156" dirty="0" err="1">
                <a:solidFill>
                  <a:srgbClr val="002060"/>
                </a:solidFill>
                <a:latin typeface="+mn-lt"/>
              </a:rPr>
              <a:t>friends</a:t>
            </a:r>
            <a:r>
              <a:rPr lang="fr-FR" sz="3156" dirty="0">
                <a:solidFill>
                  <a:srgbClr val="002060"/>
                </a:solidFill>
                <a:latin typeface="+mn-lt"/>
              </a:rPr>
              <a:t>!)</a:t>
            </a:r>
            <a:endParaRPr lang="en-GB" sz="3156" dirty="0">
              <a:latin typeface="+mn-lt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02716" y="938710"/>
            <a:ext cx="9751078" cy="812274"/>
          </a:xfrm>
          <a:prstGeom prst="rect">
            <a:avLst/>
          </a:prstGeom>
        </p:spPr>
        <p:txBody>
          <a:bodyPr vert="horz" lIns="80165" tIns="40082" rIns="80165" bIns="4008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857" dirty="0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1917E1F8-B8AC-4ADA-985C-68543BA4B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16" y="1967924"/>
            <a:ext cx="3114487" cy="439497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5EF1F34-3376-471C-9E28-D4BF73E9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911" y="1803010"/>
            <a:ext cx="6809822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3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844" y="139944"/>
            <a:ext cx="9218950" cy="116211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+mn-lt"/>
              </a:rPr>
              <a:t>Initial situation of the countries </a:t>
            </a:r>
            <a:br>
              <a:rPr lang="fr-FR" dirty="0">
                <a:solidFill>
                  <a:srgbClr val="002060"/>
                </a:solidFill>
                <a:latin typeface="+mn-lt"/>
              </a:rPr>
            </a:br>
            <a:r>
              <a:rPr lang="fr-FR" sz="3156" dirty="0">
                <a:solidFill>
                  <a:srgbClr val="002060"/>
                </a:solidFill>
                <a:latin typeface="+mn-lt"/>
              </a:rPr>
              <a:t>Legal framework</a:t>
            </a:r>
            <a:endParaRPr lang="en-GB" sz="3156" dirty="0">
              <a:latin typeface="+mn-lt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02716" y="938710"/>
            <a:ext cx="9751078" cy="812274"/>
          </a:xfrm>
          <a:prstGeom prst="rect">
            <a:avLst/>
          </a:prstGeom>
        </p:spPr>
        <p:txBody>
          <a:bodyPr vert="horz" lIns="80165" tIns="40082" rIns="80165" bIns="4008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857" dirty="0"/>
          </a:p>
        </p:txBody>
      </p:sp>
      <p:grpSp>
        <p:nvGrpSpPr>
          <p:cNvPr id="3" name="Groupe 2"/>
          <p:cNvGrpSpPr/>
          <p:nvPr/>
        </p:nvGrpSpPr>
        <p:grpSpPr>
          <a:xfrm>
            <a:off x="490484" y="1784574"/>
            <a:ext cx="9066748" cy="4714221"/>
            <a:chOff x="559470" y="1629823"/>
            <a:chExt cx="10341991" cy="537727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5439" y="1629823"/>
              <a:ext cx="2728233" cy="2992117"/>
            </a:xfrm>
            <a:prstGeom prst="rect">
              <a:avLst/>
            </a:prstGeom>
          </p:spPr>
        </p:pic>
        <p:grpSp>
          <p:nvGrpSpPr>
            <p:cNvPr id="45" name="Groupe 5"/>
            <p:cNvGrpSpPr>
              <a:grpSpLocks/>
            </p:cNvGrpSpPr>
            <p:nvPr/>
          </p:nvGrpSpPr>
          <p:grpSpPr bwMode="auto">
            <a:xfrm>
              <a:off x="2155312" y="1965588"/>
              <a:ext cx="8746149" cy="5041514"/>
              <a:chOff x="152003" y="2190750"/>
              <a:chExt cx="7620397" cy="3905250"/>
            </a:xfrm>
          </p:grpSpPr>
          <p:sp>
            <p:nvSpPr>
              <p:cNvPr id="46" name="Freeform 3"/>
              <p:cNvSpPr>
                <a:spLocks/>
              </p:cNvSpPr>
              <p:nvPr/>
            </p:nvSpPr>
            <p:spPr bwMode="auto">
              <a:xfrm>
                <a:off x="1792288" y="4511675"/>
                <a:ext cx="527050" cy="288925"/>
              </a:xfrm>
              <a:custGeom>
                <a:avLst/>
                <a:gdLst>
                  <a:gd name="T0" fmla="*/ 0 w 202"/>
                  <a:gd name="T1" fmla="*/ 2147483646 h 101"/>
                  <a:gd name="T2" fmla="*/ 2147483646 w 202"/>
                  <a:gd name="T3" fmla="*/ 2147483646 h 101"/>
                  <a:gd name="T4" fmla="*/ 2147483646 w 202"/>
                  <a:gd name="T5" fmla="*/ 2147483646 h 101"/>
                  <a:gd name="T6" fmla="*/ 2147483646 w 202"/>
                  <a:gd name="T7" fmla="*/ 2147483646 h 101"/>
                  <a:gd name="T8" fmla="*/ 2147483646 w 202"/>
                  <a:gd name="T9" fmla="*/ 2147483646 h 101"/>
                  <a:gd name="T10" fmla="*/ 2147483646 w 202"/>
                  <a:gd name="T11" fmla="*/ 0 h 101"/>
                  <a:gd name="T12" fmla="*/ 2147483646 w 202"/>
                  <a:gd name="T13" fmla="*/ 0 h 101"/>
                  <a:gd name="T14" fmla="*/ 2147483646 w 202"/>
                  <a:gd name="T15" fmla="*/ 2147483646 h 101"/>
                  <a:gd name="T16" fmla="*/ 2147483646 w 202"/>
                  <a:gd name="T17" fmla="*/ 2147483646 h 101"/>
                  <a:gd name="T18" fmla="*/ 2147483646 w 202"/>
                  <a:gd name="T19" fmla="*/ 2147483646 h 101"/>
                  <a:gd name="T20" fmla="*/ 2147483646 w 202"/>
                  <a:gd name="T21" fmla="*/ 2147483646 h 101"/>
                  <a:gd name="T22" fmla="*/ 2147483646 w 202"/>
                  <a:gd name="T23" fmla="*/ 2147483646 h 101"/>
                  <a:gd name="T24" fmla="*/ 2147483646 w 202"/>
                  <a:gd name="T25" fmla="*/ 2147483646 h 101"/>
                  <a:gd name="T26" fmla="*/ 2147483646 w 202"/>
                  <a:gd name="T27" fmla="*/ 2147483646 h 101"/>
                  <a:gd name="T28" fmla="*/ 2147483646 w 202"/>
                  <a:gd name="T29" fmla="*/ 2147483646 h 101"/>
                  <a:gd name="T30" fmla="*/ 2147483646 w 202"/>
                  <a:gd name="T31" fmla="*/ 2147483646 h 101"/>
                  <a:gd name="T32" fmla="*/ 2147483646 w 202"/>
                  <a:gd name="T33" fmla="*/ 2147483646 h 101"/>
                  <a:gd name="T34" fmla="*/ 2147483646 w 202"/>
                  <a:gd name="T35" fmla="*/ 2147483646 h 101"/>
                  <a:gd name="T36" fmla="*/ 2147483646 w 202"/>
                  <a:gd name="T37" fmla="*/ 2147483646 h 101"/>
                  <a:gd name="T38" fmla="*/ 2147483646 w 202"/>
                  <a:gd name="T39" fmla="*/ 2147483646 h 101"/>
                  <a:gd name="T40" fmla="*/ 2147483646 w 202"/>
                  <a:gd name="T41" fmla="*/ 2147483646 h 101"/>
                  <a:gd name="T42" fmla="*/ 2147483646 w 202"/>
                  <a:gd name="T43" fmla="*/ 2147483646 h 101"/>
                  <a:gd name="T44" fmla="*/ 2147483646 w 202"/>
                  <a:gd name="T45" fmla="*/ 2147483646 h 101"/>
                  <a:gd name="T46" fmla="*/ 2147483646 w 202"/>
                  <a:gd name="T47" fmla="*/ 2147483646 h 101"/>
                  <a:gd name="T48" fmla="*/ 2147483646 w 202"/>
                  <a:gd name="T49" fmla="*/ 2147483646 h 101"/>
                  <a:gd name="T50" fmla="*/ 2147483646 w 202"/>
                  <a:gd name="T51" fmla="*/ 2147483646 h 101"/>
                  <a:gd name="T52" fmla="*/ 2147483646 w 202"/>
                  <a:gd name="T53" fmla="*/ 2147483646 h 101"/>
                  <a:gd name="T54" fmla="*/ 2147483646 w 202"/>
                  <a:gd name="T55" fmla="*/ 2147483646 h 101"/>
                  <a:gd name="T56" fmla="*/ 2147483646 w 202"/>
                  <a:gd name="T57" fmla="*/ 2147483646 h 101"/>
                  <a:gd name="T58" fmla="*/ 2147483646 w 202"/>
                  <a:gd name="T59" fmla="*/ 2147483646 h 101"/>
                  <a:gd name="T60" fmla="*/ 2147483646 w 202"/>
                  <a:gd name="T61" fmla="*/ 2147483646 h 101"/>
                  <a:gd name="T62" fmla="*/ 2147483646 w 202"/>
                  <a:gd name="T63" fmla="*/ 2147483646 h 101"/>
                  <a:gd name="T64" fmla="*/ 2147483646 w 202"/>
                  <a:gd name="T65" fmla="*/ 2147483646 h 101"/>
                  <a:gd name="T66" fmla="*/ 0 w 202"/>
                  <a:gd name="T67" fmla="*/ 2147483646 h 1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2"/>
                  <a:gd name="T103" fmla="*/ 0 h 101"/>
                  <a:gd name="T104" fmla="*/ 202 w 202"/>
                  <a:gd name="T105" fmla="*/ 101 h 1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2" h="101">
                    <a:moveTo>
                      <a:pt x="0" y="22"/>
                    </a:moveTo>
                    <a:lnTo>
                      <a:pt x="15" y="18"/>
                    </a:lnTo>
                    <a:lnTo>
                      <a:pt x="40" y="16"/>
                    </a:lnTo>
                    <a:lnTo>
                      <a:pt x="63" y="16"/>
                    </a:lnTo>
                    <a:lnTo>
                      <a:pt x="79" y="11"/>
                    </a:lnTo>
                    <a:lnTo>
                      <a:pt x="96" y="0"/>
                    </a:lnTo>
                    <a:lnTo>
                      <a:pt x="129" y="0"/>
                    </a:lnTo>
                    <a:lnTo>
                      <a:pt x="202" y="1"/>
                    </a:lnTo>
                    <a:lnTo>
                      <a:pt x="198" y="25"/>
                    </a:lnTo>
                    <a:lnTo>
                      <a:pt x="202" y="49"/>
                    </a:lnTo>
                    <a:lnTo>
                      <a:pt x="197" y="59"/>
                    </a:lnTo>
                    <a:lnTo>
                      <a:pt x="186" y="65"/>
                    </a:lnTo>
                    <a:lnTo>
                      <a:pt x="170" y="66"/>
                    </a:lnTo>
                    <a:lnTo>
                      <a:pt x="156" y="66"/>
                    </a:lnTo>
                    <a:lnTo>
                      <a:pt x="144" y="72"/>
                    </a:lnTo>
                    <a:lnTo>
                      <a:pt x="120" y="91"/>
                    </a:lnTo>
                    <a:lnTo>
                      <a:pt x="109" y="101"/>
                    </a:lnTo>
                    <a:lnTo>
                      <a:pt x="108" y="97"/>
                    </a:lnTo>
                    <a:lnTo>
                      <a:pt x="102" y="97"/>
                    </a:lnTo>
                    <a:lnTo>
                      <a:pt x="86" y="94"/>
                    </a:lnTo>
                    <a:lnTo>
                      <a:pt x="81" y="86"/>
                    </a:lnTo>
                    <a:lnTo>
                      <a:pt x="85" y="75"/>
                    </a:lnTo>
                    <a:lnTo>
                      <a:pt x="96" y="61"/>
                    </a:lnTo>
                    <a:lnTo>
                      <a:pt x="104" y="54"/>
                    </a:lnTo>
                    <a:lnTo>
                      <a:pt x="98" y="51"/>
                    </a:lnTo>
                    <a:lnTo>
                      <a:pt x="87" y="47"/>
                    </a:lnTo>
                    <a:lnTo>
                      <a:pt x="71" y="48"/>
                    </a:lnTo>
                    <a:lnTo>
                      <a:pt x="58" y="53"/>
                    </a:lnTo>
                    <a:lnTo>
                      <a:pt x="52" y="53"/>
                    </a:lnTo>
                    <a:lnTo>
                      <a:pt x="33" y="44"/>
                    </a:lnTo>
                    <a:lnTo>
                      <a:pt x="23" y="35"/>
                    </a:lnTo>
                    <a:lnTo>
                      <a:pt x="20" y="28"/>
                    </a:lnTo>
                    <a:lnTo>
                      <a:pt x="9" y="2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2F2F2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 dirty="0"/>
              </a:p>
            </p:txBody>
          </p:sp>
          <p:sp>
            <p:nvSpPr>
              <p:cNvPr id="47" name="Freeform 4"/>
              <p:cNvSpPr>
                <a:spLocks/>
              </p:cNvSpPr>
              <p:nvPr/>
            </p:nvSpPr>
            <p:spPr bwMode="auto">
              <a:xfrm>
                <a:off x="4249738" y="4799012"/>
                <a:ext cx="800100" cy="1219200"/>
              </a:xfrm>
              <a:custGeom>
                <a:avLst/>
                <a:gdLst>
                  <a:gd name="T0" fmla="*/ 2147483646 w 307"/>
                  <a:gd name="T1" fmla="*/ 2147483646 h 425"/>
                  <a:gd name="T2" fmla="*/ 2147483646 w 307"/>
                  <a:gd name="T3" fmla="*/ 2147483646 h 425"/>
                  <a:gd name="T4" fmla="*/ 2147483646 w 307"/>
                  <a:gd name="T5" fmla="*/ 2147483646 h 425"/>
                  <a:gd name="T6" fmla="*/ 2147483646 w 307"/>
                  <a:gd name="T7" fmla="*/ 2147483646 h 425"/>
                  <a:gd name="T8" fmla="*/ 2147483646 w 307"/>
                  <a:gd name="T9" fmla="*/ 2147483646 h 425"/>
                  <a:gd name="T10" fmla="*/ 2147483646 w 307"/>
                  <a:gd name="T11" fmla="*/ 2147483646 h 425"/>
                  <a:gd name="T12" fmla="*/ 2147483646 w 307"/>
                  <a:gd name="T13" fmla="*/ 2147483646 h 425"/>
                  <a:gd name="T14" fmla="*/ 2147483646 w 307"/>
                  <a:gd name="T15" fmla="*/ 2147483646 h 425"/>
                  <a:gd name="T16" fmla="*/ 2147483646 w 307"/>
                  <a:gd name="T17" fmla="*/ 2147483646 h 425"/>
                  <a:gd name="T18" fmla="*/ 2147483646 w 307"/>
                  <a:gd name="T19" fmla="*/ 0 h 425"/>
                  <a:gd name="T20" fmla="*/ 2147483646 w 307"/>
                  <a:gd name="T21" fmla="*/ 2147483646 h 425"/>
                  <a:gd name="T22" fmla="*/ 2147483646 w 307"/>
                  <a:gd name="T23" fmla="*/ 2147483646 h 425"/>
                  <a:gd name="T24" fmla="*/ 2147483646 w 307"/>
                  <a:gd name="T25" fmla="*/ 2147483646 h 425"/>
                  <a:gd name="T26" fmla="*/ 2147483646 w 307"/>
                  <a:gd name="T27" fmla="*/ 2147483646 h 425"/>
                  <a:gd name="T28" fmla="*/ 2147483646 w 307"/>
                  <a:gd name="T29" fmla="*/ 2147483646 h 425"/>
                  <a:gd name="T30" fmla="*/ 2147483646 w 307"/>
                  <a:gd name="T31" fmla="*/ 2147483646 h 425"/>
                  <a:gd name="T32" fmla="*/ 2147483646 w 307"/>
                  <a:gd name="T33" fmla="*/ 2147483646 h 425"/>
                  <a:gd name="T34" fmla="*/ 2147483646 w 307"/>
                  <a:gd name="T35" fmla="*/ 2147483646 h 425"/>
                  <a:gd name="T36" fmla="*/ 2147483646 w 307"/>
                  <a:gd name="T37" fmla="*/ 2147483646 h 425"/>
                  <a:gd name="T38" fmla="*/ 2147483646 w 307"/>
                  <a:gd name="T39" fmla="*/ 2147483646 h 425"/>
                  <a:gd name="T40" fmla="*/ 2147483646 w 307"/>
                  <a:gd name="T41" fmla="*/ 2147483646 h 425"/>
                  <a:gd name="T42" fmla="*/ 2147483646 w 307"/>
                  <a:gd name="T43" fmla="*/ 2147483646 h 425"/>
                  <a:gd name="T44" fmla="*/ 2147483646 w 307"/>
                  <a:gd name="T45" fmla="*/ 2147483646 h 425"/>
                  <a:gd name="T46" fmla="*/ 2147483646 w 307"/>
                  <a:gd name="T47" fmla="*/ 2147483646 h 425"/>
                  <a:gd name="T48" fmla="*/ 2147483646 w 307"/>
                  <a:gd name="T49" fmla="*/ 2147483646 h 425"/>
                  <a:gd name="T50" fmla="*/ 2147483646 w 307"/>
                  <a:gd name="T51" fmla="*/ 2147483646 h 425"/>
                  <a:gd name="T52" fmla="*/ 2147483646 w 307"/>
                  <a:gd name="T53" fmla="*/ 2147483646 h 425"/>
                  <a:gd name="T54" fmla="*/ 2147483646 w 307"/>
                  <a:gd name="T55" fmla="*/ 2147483646 h 425"/>
                  <a:gd name="T56" fmla="*/ 2147483646 w 307"/>
                  <a:gd name="T57" fmla="*/ 2147483646 h 425"/>
                  <a:gd name="T58" fmla="*/ 2147483646 w 307"/>
                  <a:gd name="T59" fmla="*/ 2147483646 h 425"/>
                  <a:gd name="T60" fmla="*/ 2147483646 w 307"/>
                  <a:gd name="T61" fmla="*/ 2147483646 h 425"/>
                  <a:gd name="T62" fmla="*/ 2147483646 w 307"/>
                  <a:gd name="T63" fmla="*/ 2147483646 h 425"/>
                  <a:gd name="T64" fmla="*/ 2147483646 w 307"/>
                  <a:gd name="T65" fmla="*/ 2147483646 h 425"/>
                  <a:gd name="T66" fmla="*/ 2147483646 w 307"/>
                  <a:gd name="T67" fmla="*/ 2147483646 h 425"/>
                  <a:gd name="T68" fmla="*/ 2147483646 w 307"/>
                  <a:gd name="T69" fmla="*/ 2147483646 h 425"/>
                  <a:gd name="T70" fmla="*/ 2147483646 w 307"/>
                  <a:gd name="T71" fmla="*/ 2147483646 h 425"/>
                  <a:gd name="T72" fmla="*/ 2147483646 w 307"/>
                  <a:gd name="T73" fmla="*/ 2147483646 h 425"/>
                  <a:gd name="T74" fmla="*/ 2147483646 w 307"/>
                  <a:gd name="T75" fmla="*/ 2147483646 h 425"/>
                  <a:gd name="T76" fmla="*/ 2147483646 w 307"/>
                  <a:gd name="T77" fmla="*/ 2147483646 h 425"/>
                  <a:gd name="T78" fmla="*/ 2147483646 w 307"/>
                  <a:gd name="T79" fmla="*/ 2147483646 h 425"/>
                  <a:gd name="T80" fmla="*/ 2147483646 w 307"/>
                  <a:gd name="T81" fmla="*/ 2147483646 h 425"/>
                  <a:gd name="T82" fmla="*/ 2147483646 w 307"/>
                  <a:gd name="T83" fmla="*/ 2147483646 h 425"/>
                  <a:gd name="T84" fmla="*/ 2147483646 w 307"/>
                  <a:gd name="T85" fmla="*/ 2147483646 h 425"/>
                  <a:gd name="T86" fmla="*/ 2147483646 w 307"/>
                  <a:gd name="T87" fmla="*/ 2147483646 h 425"/>
                  <a:gd name="T88" fmla="*/ 2147483646 w 307"/>
                  <a:gd name="T89" fmla="*/ 2147483646 h 425"/>
                  <a:gd name="T90" fmla="*/ 2147483646 w 307"/>
                  <a:gd name="T91" fmla="*/ 2147483646 h 425"/>
                  <a:gd name="T92" fmla="*/ 0 w 307"/>
                  <a:gd name="T93" fmla="*/ 2147483646 h 425"/>
                  <a:gd name="T94" fmla="*/ 2147483646 w 307"/>
                  <a:gd name="T95" fmla="*/ 2147483646 h 425"/>
                  <a:gd name="T96" fmla="*/ 2147483646 w 307"/>
                  <a:gd name="T97" fmla="*/ 2147483646 h 425"/>
                  <a:gd name="T98" fmla="*/ 2147483646 w 307"/>
                  <a:gd name="T99" fmla="*/ 2147483646 h 425"/>
                  <a:gd name="T100" fmla="*/ 2147483646 w 307"/>
                  <a:gd name="T101" fmla="*/ 2147483646 h 425"/>
                  <a:gd name="T102" fmla="*/ 2147483646 w 307"/>
                  <a:gd name="T103" fmla="*/ 2147483646 h 425"/>
                  <a:gd name="T104" fmla="*/ 2147483646 w 307"/>
                  <a:gd name="T105" fmla="*/ 2147483646 h 425"/>
                  <a:gd name="T106" fmla="*/ 2147483646 w 307"/>
                  <a:gd name="T107" fmla="*/ 2147483646 h 42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7"/>
                  <a:gd name="T163" fmla="*/ 0 h 425"/>
                  <a:gd name="T164" fmla="*/ 307 w 307"/>
                  <a:gd name="T165" fmla="*/ 425 h 42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7" h="425">
                    <a:moveTo>
                      <a:pt x="25" y="103"/>
                    </a:moveTo>
                    <a:lnTo>
                      <a:pt x="32" y="97"/>
                    </a:lnTo>
                    <a:lnTo>
                      <a:pt x="30" y="86"/>
                    </a:lnTo>
                    <a:lnTo>
                      <a:pt x="22" y="28"/>
                    </a:lnTo>
                    <a:lnTo>
                      <a:pt x="26" y="18"/>
                    </a:lnTo>
                    <a:lnTo>
                      <a:pt x="34" y="14"/>
                    </a:lnTo>
                    <a:lnTo>
                      <a:pt x="102" y="13"/>
                    </a:lnTo>
                    <a:lnTo>
                      <a:pt x="130" y="13"/>
                    </a:lnTo>
                    <a:lnTo>
                      <a:pt x="175" y="14"/>
                    </a:lnTo>
                    <a:lnTo>
                      <a:pt x="206" y="0"/>
                    </a:lnTo>
                    <a:lnTo>
                      <a:pt x="211" y="1"/>
                    </a:lnTo>
                    <a:lnTo>
                      <a:pt x="230" y="4"/>
                    </a:lnTo>
                    <a:lnTo>
                      <a:pt x="222" y="29"/>
                    </a:lnTo>
                    <a:lnTo>
                      <a:pt x="223" y="37"/>
                    </a:lnTo>
                    <a:lnTo>
                      <a:pt x="243" y="65"/>
                    </a:lnTo>
                    <a:lnTo>
                      <a:pt x="252" y="77"/>
                    </a:lnTo>
                    <a:lnTo>
                      <a:pt x="245" y="99"/>
                    </a:lnTo>
                    <a:lnTo>
                      <a:pt x="246" y="111"/>
                    </a:lnTo>
                    <a:lnTo>
                      <a:pt x="254" y="144"/>
                    </a:lnTo>
                    <a:lnTo>
                      <a:pt x="260" y="162"/>
                    </a:lnTo>
                    <a:lnTo>
                      <a:pt x="276" y="185"/>
                    </a:lnTo>
                    <a:lnTo>
                      <a:pt x="277" y="190"/>
                    </a:lnTo>
                    <a:lnTo>
                      <a:pt x="268" y="197"/>
                    </a:lnTo>
                    <a:lnTo>
                      <a:pt x="262" y="209"/>
                    </a:lnTo>
                    <a:lnTo>
                      <a:pt x="262" y="248"/>
                    </a:lnTo>
                    <a:lnTo>
                      <a:pt x="262" y="268"/>
                    </a:lnTo>
                    <a:lnTo>
                      <a:pt x="262" y="285"/>
                    </a:lnTo>
                    <a:lnTo>
                      <a:pt x="269" y="300"/>
                    </a:lnTo>
                    <a:lnTo>
                      <a:pt x="284" y="316"/>
                    </a:lnTo>
                    <a:lnTo>
                      <a:pt x="307" y="335"/>
                    </a:lnTo>
                    <a:lnTo>
                      <a:pt x="292" y="356"/>
                    </a:lnTo>
                    <a:lnTo>
                      <a:pt x="281" y="358"/>
                    </a:lnTo>
                    <a:lnTo>
                      <a:pt x="264" y="358"/>
                    </a:lnTo>
                    <a:lnTo>
                      <a:pt x="231" y="362"/>
                    </a:lnTo>
                    <a:lnTo>
                      <a:pt x="216" y="367"/>
                    </a:lnTo>
                    <a:lnTo>
                      <a:pt x="211" y="371"/>
                    </a:lnTo>
                    <a:lnTo>
                      <a:pt x="183" y="385"/>
                    </a:lnTo>
                    <a:lnTo>
                      <a:pt x="142" y="396"/>
                    </a:lnTo>
                    <a:lnTo>
                      <a:pt x="113" y="409"/>
                    </a:lnTo>
                    <a:lnTo>
                      <a:pt x="81" y="425"/>
                    </a:lnTo>
                    <a:lnTo>
                      <a:pt x="64" y="415"/>
                    </a:lnTo>
                    <a:lnTo>
                      <a:pt x="34" y="403"/>
                    </a:lnTo>
                    <a:lnTo>
                      <a:pt x="32" y="399"/>
                    </a:lnTo>
                    <a:lnTo>
                      <a:pt x="29" y="377"/>
                    </a:lnTo>
                    <a:lnTo>
                      <a:pt x="11" y="343"/>
                    </a:lnTo>
                    <a:lnTo>
                      <a:pt x="3" y="320"/>
                    </a:lnTo>
                    <a:lnTo>
                      <a:pt x="0" y="300"/>
                    </a:lnTo>
                    <a:lnTo>
                      <a:pt x="10" y="270"/>
                    </a:lnTo>
                    <a:lnTo>
                      <a:pt x="25" y="232"/>
                    </a:lnTo>
                    <a:lnTo>
                      <a:pt x="41" y="206"/>
                    </a:lnTo>
                    <a:lnTo>
                      <a:pt x="48" y="189"/>
                    </a:lnTo>
                    <a:lnTo>
                      <a:pt x="37" y="146"/>
                    </a:lnTo>
                    <a:lnTo>
                      <a:pt x="30" y="108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D0D0FF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3814763" y="4037012"/>
                <a:ext cx="1458912" cy="1057275"/>
              </a:xfrm>
              <a:custGeom>
                <a:avLst/>
                <a:gdLst>
                  <a:gd name="T0" fmla="*/ 2147483646 w 560"/>
                  <a:gd name="T1" fmla="*/ 2147483646 h 368"/>
                  <a:gd name="T2" fmla="*/ 2147483646 w 560"/>
                  <a:gd name="T3" fmla="*/ 2147483646 h 368"/>
                  <a:gd name="T4" fmla="*/ 2147483646 w 560"/>
                  <a:gd name="T5" fmla="*/ 2147483646 h 368"/>
                  <a:gd name="T6" fmla="*/ 2147483646 w 560"/>
                  <a:gd name="T7" fmla="*/ 2147483646 h 368"/>
                  <a:gd name="T8" fmla="*/ 2147483646 w 560"/>
                  <a:gd name="T9" fmla="*/ 2147483646 h 368"/>
                  <a:gd name="T10" fmla="*/ 2147483646 w 560"/>
                  <a:gd name="T11" fmla="*/ 2147483646 h 368"/>
                  <a:gd name="T12" fmla="*/ 2147483646 w 560"/>
                  <a:gd name="T13" fmla="*/ 2147483646 h 368"/>
                  <a:gd name="T14" fmla="*/ 2147483646 w 560"/>
                  <a:gd name="T15" fmla="*/ 2147483646 h 368"/>
                  <a:gd name="T16" fmla="*/ 2147483646 w 560"/>
                  <a:gd name="T17" fmla="*/ 2147483646 h 368"/>
                  <a:gd name="T18" fmla="*/ 2147483646 w 560"/>
                  <a:gd name="T19" fmla="*/ 2147483646 h 368"/>
                  <a:gd name="T20" fmla="*/ 2147483646 w 560"/>
                  <a:gd name="T21" fmla="*/ 2147483646 h 368"/>
                  <a:gd name="T22" fmla="*/ 2147483646 w 560"/>
                  <a:gd name="T23" fmla="*/ 2147483646 h 368"/>
                  <a:gd name="T24" fmla="*/ 2147483646 w 560"/>
                  <a:gd name="T25" fmla="*/ 2147483646 h 368"/>
                  <a:gd name="T26" fmla="*/ 2147483646 w 560"/>
                  <a:gd name="T27" fmla="*/ 2147483646 h 368"/>
                  <a:gd name="T28" fmla="*/ 2147483646 w 560"/>
                  <a:gd name="T29" fmla="*/ 2147483646 h 368"/>
                  <a:gd name="T30" fmla="*/ 2147483646 w 560"/>
                  <a:gd name="T31" fmla="*/ 2147483646 h 368"/>
                  <a:gd name="T32" fmla="*/ 2147483646 w 560"/>
                  <a:gd name="T33" fmla="*/ 2147483646 h 368"/>
                  <a:gd name="T34" fmla="*/ 2147483646 w 560"/>
                  <a:gd name="T35" fmla="*/ 2147483646 h 368"/>
                  <a:gd name="T36" fmla="*/ 2147483646 w 560"/>
                  <a:gd name="T37" fmla="*/ 2147483646 h 368"/>
                  <a:gd name="T38" fmla="*/ 2147483646 w 560"/>
                  <a:gd name="T39" fmla="*/ 2147483646 h 368"/>
                  <a:gd name="T40" fmla="*/ 2147483646 w 560"/>
                  <a:gd name="T41" fmla="*/ 2147483646 h 368"/>
                  <a:gd name="T42" fmla="*/ 2147483646 w 560"/>
                  <a:gd name="T43" fmla="*/ 2147483646 h 368"/>
                  <a:gd name="T44" fmla="*/ 2147483646 w 560"/>
                  <a:gd name="T45" fmla="*/ 2147483646 h 368"/>
                  <a:gd name="T46" fmla="*/ 2147483646 w 560"/>
                  <a:gd name="T47" fmla="*/ 2147483646 h 368"/>
                  <a:gd name="T48" fmla="*/ 2147483646 w 560"/>
                  <a:gd name="T49" fmla="*/ 2147483646 h 368"/>
                  <a:gd name="T50" fmla="*/ 2147483646 w 560"/>
                  <a:gd name="T51" fmla="*/ 2147483646 h 368"/>
                  <a:gd name="T52" fmla="*/ 2147483646 w 560"/>
                  <a:gd name="T53" fmla="*/ 2147483646 h 368"/>
                  <a:gd name="T54" fmla="*/ 2147483646 w 560"/>
                  <a:gd name="T55" fmla="*/ 0 h 368"/>
                  <a:gd name="T56" fmla="*/ 2147483646 w 560"/>
                  <a:gd name="T57" fmla="*/ 2147483646 h 368"/>
                  <a:gd name="T58" fmla="*/ 2147483646 w 560"/>
                  <a:gd name="T59" fmla="*/ 2147483646 h 368"/>
                  <a:gd name="T60" fmla="*/ 2147483646 w 560"/>
                  <a:gd name="T61" fmla="*/ 2147483646 h 368"/>
                  <a:gd name="T62" fmla="*/ 2147483646 w 560"/>
                  <a:gd name="T63" fmla="*/ 2147483646 h 368"/>
                  <a:gd name="T64" fmla="*/ 2147483646 w 560"/>
                  <a:gd name="T65" fmla="*/ 2147483646 h 368"/>
                  <a:gd name="T66" fmla="*/ 2147483646 w 560"/>
                  <a:gd name="T67" fmla="*/ 2147483646 h 368"/>
                  <a:gd name="T68" fmla="*/ 2147483646 w 560"/>
                  <a:gd name="T69" fmla="*/ 2147483646 h 368"/>
                  <a:gd name="T70" fmla="*/ 2147483646 w 560"/>
                  <a:gd name="T71" fmla="*/ 2147483646 h 368"/>
                  <a:gd name="T72" fmla="*/ 2147483646 w 560"/>
                  <a:gd name="T73" fmla="*/ 2147483646 h 368"/>
                  <a:gd name="T74" fmla="*/ 2147483646 w 560"/>
                  <a:gd name="T75" fmla="*/ 2147483646 h 368"/>
                  <a:gd name="T76" fmla="*/ 2147483646 w 560"/>
                  <a:gd name="T77" fmla="*/ 2147483646 h 368"/>
                  <a:gd name="T78" fmla="*/ 2147483646 w 560"/>
                  <a:gd name="T79" fmla="*/ 2147483646 h 368"/>
                  <a:gd name="T80" fmla="*/ 2147483646 w 560"/>
                  <a:gd name="T81" fmla="*/ 2147483646 h 368"/>
                  <a:gd name="T82" fmla="*/ 2147483646 w 560"/>
                  <a:gd name="T83" fmla="*/ 2147483646 h 368"/>
                  <a:gd name="T84" fmla="*/ 2147483646 w 560"/>
                  <a:gd name="T85" fmla="*/ 2147483646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0"/>
                  <a:gd name="T130" fmla="*/ 0 h 368"/>
                  <a:gd name="T131" fmla="*/ 560 w 560"/>
                  <a:gd name="T132" fmla="*/ 368 h 3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0" h="368">
                    <a:moveTo>
                      <a:pt x="397" y="269"/>
                    </a:moveTo>
                    <a:lnTo>
                      <a:pt x="378" y="266"/>
                    </a:lnTo>
                    <a:lnTo>
                      <a:pt x="373" y="265"/>
                    </a:lnTo>
                    <a:lnTo>
                      <a:pt x="342" y="279"/>
                    </a:lnTo>
                    <a:lnTo>
                      <a:pt x="297" y="278"/>
                    </a:lnTo>
                    <a:lnTo>
                      <a:pt x="269" y="278"/>
                    </a:lnTo>
                    <a:lnTo>
                      <a:pt x="201" y="279"/>
                    </a:lnTo>
                    <a:lnTo>
                      <a:pt x="193" y="283"/>
                    </a:lnTo>
                    <a:lnTo>
                      <a:pt x="189" y="293"/>
                    </a:lnTo>
                    <a:lnTo>
                      <a:pt x="197" y="351"/>
                    </a:lnTo>
                    <a:lnTo>
                      <a:pt x="199" y="362"/>
                    </a:lnTo>
                    <a:lnTo>
                      <a:pt x="192" y="368"/>
                    </a:lnTo>
                    <a:lnTo>
                      <a:pt x="172" y="355"/>
                    </a:lnTo>
                    <a:lnTo>
                      <a:pt x="151" y="350"/>
                    </a:lnTo>
                    <a:lnTo>
                      <a:pt x="127" y="352"/>
                    </a:lnTo>
                    <a:lnTo>
                      <a:pt x="108" y="357"/>
                    </a:lnTo>
                    <a:lnTo>
                      <a:pt x="93" y="365"/>
                    </a:lnTo>
                    <a:lnTo>
                      <a:pt x="82" y="368"/>
                    </a:lnTo>
                    <a:lnTo>
                      <a:pt x="70" y="366"/>
                    </a:lnTo>
                    <a:lnTo>
                      <a:pt x="57" y="359"/>
                    </a:lnTo>
                    <a:lnTo>
                      <a:pt x="39" y="342"/>
                    </a:lnTo>
                    <a:lnTo>
                      <a:pt x="35" y="328"/>
                    </a:lnTo>
                    <a:lnTo>
                      <a:pt x="26" y="321"/>
                    </a:lnTo>
                    <a:lnTo>
                      <a:pt x="8" y="321"/>
                    </a:lnTo>
                    <a:lnTo>
                      <a:pt x="0" y="316"/>
                    </a:lnTo>
                    <a:lnTo>
                      <a:pt x="3" y="314"/>
                    </a:lnTo>
                    <a:lnTo>
                      <a:pt x="4" y="311"/>
                    </a:lnTo>
                    <a:lnTo>
                      <a:pt x="9" y="300"/>
                    </a:lnTo>
                    <a:lnTo>
                      <a:pt x="18" y="273"/>
                    </a:lnTo>
                    <a:lnTo>
                      <a:pt x="22" y="247"/>
                    </a:lnTo>
                    <a:lnTo>
                      <a:pt x="20" y="224"/>
                    </a:lnTo>
                    <a:lnTo>
                      <a:pt x="24" y="217"/>
                    </a:lnTo>
                    <a:lnTo>
                      <a:pt x="32" y="217"/>
                    </a:lnTo>
                    <a:lnTo>
                      <a:pt x="47" y="212"/>
                    </a:lnTo>
                    <a:lnTo>
                      <a:pt x="63" y="204"/>
                    </a:lnTo>
                    <a:lnTo>
                      <a:pt x="74" y="193"/>
                    </a:lnTo>
                    <a:lnTo>
                      <a:pt x="84" y="161"/>
                    </a:lnTo>
                    <a:lnTo>
                      <a:pt x="95" y="126"/>
                    </a:lnTo>
                    <a:lnTo>
                      <a:pt x="107" y="114"/>
                    </a:lnTo>
                    <a:lnTo>
                      <a:pt x="116" y="112"/>
                    </a:lnTo>
                    <a:lnTo>
                      <a:pt x="126" y="121"/>
                    </a:lnTo>
                    <a:lnTo>
                      <a:pt x="143" y="132"/>
                    </a:lnTo>
                    <a:lnTo>
                      <a:pt x="157" y="128"/>
                    </a:lnTo>
                    <a:lnTo>
                      <a:pt x="162" y="122"/>
                    </a:lnTo>
                    <a:lnTo>
                      <a:pt x="176" y="97"/>
                    </a:lnTo>
                    <a:lnTo>
                      <a:pt x="190" y="78"/>
                    </a:lnTo>
                    <a:lnTo>
                      <a:pt x="211" y="59"/>
                    </a:lnTo>
                    <a:lnTo>
                      <a:pt x="220" y="56"/>
                    </a:lnTo>
                    <a:lnTo>
                      <a:pt x="236" y="62"/>
                    </a:lnTo>
                    <a:lnTo>
                      <a:pt x="246" y="68"/>
                    </a:lnTo>
                    <a:lnTo>
                      <a:pt x="255" y="69"/>
                    </a:lnTo>
                    <a:lnTo>
                      <a:pt x="265" y="45"/>
                    </a:lnTo>
                    <a:lnTo>
                      <a:pt x="274" y="38"/>
                    </a:lnTo>
                    <a:lnTo>
                      <a:pt x="305" y="24"/>
                    </a:lnTo>
                    <a:lnTo>
                      <a:pt x="343" y="3"/>
                    </a:lnTo>
                    <a:lnTo>
                      <a:pt x="355" y="0"/>
                    </a:lnTo>
                    <a:lnTo>
                      <a:pt x="366" y="4"/>
                    </a:lnTo>
                    <a:lnTo>
                      <a:pt x="378" y="7"/>
                    </a:lnTo>
                    <a:lnTo>
                      <a:pt x="412" y="12"/>
                    </a:lnTo>
                    <a:lnTo>
                      <a:pt x="406" y="31"/>
                    </a:lnTo>
                    <a:lnTo>
                      <a:pt x="406" y="43"/>
                    </a:lnTo>
                    <a:lnTo>
                      <a:pt x="420" y="70"/>
                    </a:lnTo>
                    <a:lnTo>
                      <a:pt x="433" y="85"/>
                    </a:lnTo>
                    <a:lnTo>
                      <a:pt x="446" y="93"/>
                    </a:lnTo>
                    <a:lnTo>
                      <a:pt x="462" y="106"/>
                    </a:lnTo>
                    <a:lnTo>
                      <a:pt x="467" y="113"/>
                    </a:lnTo>
                    <a:lnTo>
                      <a:pt x="469" y="119"/>
                    </a:lnTo>
                    <a:lnTo>
                      <a:pt x="458" y="133"/>
                    </a:lnTo>
                    <a:lnTo>
                      <a:pt x="460" y="140"/>
                    </a:lnTo>
                    <a:lnTo>
                      <a:pt x="492" y="162"/>
                    </a:lnTo>
                    <a:lnTo>
                      <a:pt x="508" y="168"/>
                    </a:lnTo>
                    <a:lnTo>
                      <a:pt x="520" y="166"/>
                    </a:lnTo>
                    <a:lnTo>
                      <a:pt x="537" y="168"/>
                    </a:lnTo>
                    <a:lnTo>
                      <a:pt x="556" y="197"/>
                    </a:lnTo>
                    <a:lnTo>
                      <a:pt x="560" y="207"/>
                    </a:lnTo>
                    <a:lnTo>
                      <a:pt x="552" y="230"/>
                    </a:lnTo>
                    <a:lnTo>
                      <a:pt x="539" y="243"/>
                    </a:lnTo>
                    <a:lnTo>
                      <a:pt x="529" y="249"/>
                    </a:lnTo>
                    <a:lnTo>
                      <a:pt x="505" y="246"/>
                    </a:lnTo>
                    <a:lnTo>
                      <a:pt x="492" y="247"/>
                    </a:lnTo>
                    <a:lnTo>
                      <a:pt x="479" y="255"/>
                    </a:lnTo>
                    <a:lnTo>
                      <a:pt x="467" y="271"/>
                    </a:lnTo>
                    <a:lnTo>
                      <a:pt x="459" y="276"/>
                    </a:lnTo>
                    <a:lnTo>
                      <a:pt x="458" y="280"/>
                    </a:lnTo>
                    <a:lnTo>
                      <a:pt x="448" y="279"/>
                    </a:lnTo>
                    <a:lnTo>
                      <a:pt x="429" y="274"/>
                    </a:lnTo>
                    <a:lnTo>
                      <a:pt x="397" y="269"/>
                    </a:lnTo>
                    <a:close/>
                  </a:path>
                </a:pathLst>
              </a:custGeom>
              <a:solidFill>
                <a:srgbClr val="D0D0FF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2406650" y="5027613"/>
                <a:ext cx="522288" cy="585787"/>
              </a:xfrm>
              <a:custGeom>
                <a:avLst/>
                <a:gdLst>
                  <a:gd name="T0" fmla="*/ 2147483646 w 200"/>
                  <a:gd name="T1" fmla="*/ 2147483646 h 204"/>
                  <a:gd name="T2" fmla="*/ 2147483646 w 200"/>
                  <a:gd name="T3" fmla="*/ 2147483646 h 204"/>
                  <a:gd name="T4" fmla="*/ 2147483646 w 200"/>
                  <a:gd name="T5" fmla="*/ 2147483646 h 204"/>
                  <a:gd name="T6" fmla="*/ 2147483646 w 200"/>
                  <a:gd name="T7" fmla="*/ 2147483646 h 204"/>
                  <a:gd name="T8" fmla="*/ 2147483646 w 200"/>
                  <a:gd name="T9" fmla="*/ 2147483646 h 204"/>
                  <a:gd name="T10" fmla="*/ 2147483646 w 200"/>
                  <a:gd name="T11" fmla="*/ 0 h 204"/>
                  <a:gd name="T12" fmla="*/ 2147483646 w 200"/>
                  <a:gd name="T13" fmla="*/ 2147483646 h 204"/>
                  <a:gd name="T14" fmla="*/ 2147483646 w 200"/>
                  <a:gd name="T15" fmla="*/ 2147483646 h 204"/>
                  <a:gd name="T16" fmla="*/ 2147483646 w 200"/>
                  <a:gd name="T17" fmla="*/ 2147483646 h 204"/>
                  <a:gd name="T18" fmla="*/ 2147483646 w 200"/>
                  <a:gd name="T19" fmla="*/ 2147483646 h 204"/>
                  <a:gd name="T20" fmla="*/ 2147483646 w 200"/>
                  <a:gd name="T21" fmla="*/ 2147483646 h 204"/>
                  <a:gd name="T22" fmla="*/ 2147483646 w 200"/>
                  <a:gd name="T23" fmla="*/ 2147483646 h 204"/>
                  <a:gd name="T24" fmla="*/ 2147483646 w 200"/>
                  <a:gd name="T25" fmla="*/ 2147483646 h 204"/>
                  <a:gd name="T26" fmla="*/ 2147483646 w 200"/>
                  <a:gd name="T27" fmla="*/ 2147483646 h 204"/>
                  <a:gd name="T28" fmla="*/ 2147483646 w 200"/>
                  <a:gd name="T29" fmla="*/ 2147483646 h 204"/>
                  <a:gd name="T30" fmla="*/ 2147483646 w 200"/>
                  <a:gd name="T31" fmla="*/ 2147483646 h 204"/>
                  <a:gd name="T32" fmla="*/ 2147483646 w 200"/>
                  <a:gd name="T33" fmla="*/ 2147483646 h 204"/>
                  <a:gd name="T34" fmla="*/ 2147483646 w 200"/>
                  <a:gd name="T35" fmla="*/ 2147483646 h 204"/>
                  <a:gd name="T36" fmla="*/ 2147483646 w 200"/>
                  <a:gd name="T37" fmla="*/ 2147483646 h 204"/>
                  <a:gd name="T38" fmla="*/ 2147483646 w 200"/>
                  <a:gd name="T39" fmla="*/ 2147483646 h 204"/>
                  <a:gd name="T40" fmla="*/ 2147483646 w 200"/>
                  <a:gd name="T41" fmla="*/ 2147483646 h 204"/>
                  <a:gd name="T42" fmla="*/ 2147483646 w 200"/>
                  <a:gd name="T43" fmla="*/ 2147483646 h 204"/>
                  <a:gd name="T44" fmla="*/ 2147483646 w 200"/>
                  <a:gd name="T45" fmla="*/ 2147483646 h 204"/>
                  <a:gd name="T46" fmla="*/ 2147483646 w 200"/>
                  <a:gd name="T47" fmla="*/ 2147483646 h 204"/>
                  <a:gd name="T48" fmla="*/ 2147483646 w 200"/>
                  <a:gd name="T49" fmla="*/ 2147483646 h 204"/>
                  <a:gd name="T50" fmla="*/ 2147483646 w 200"/>
                  <a:gd name="T51" fmla="*/ 2147483646 h 204"/>
                  <a:gd name="T52" fmla="*/ 2147483646 w 200"/>
                  <a:gd name="T53" fmla="*/ 2147483646 h 204"/>
                  <a:gd name="T54" fmla="*/ 0 w 200"/>
                  <a:gd name="T55" fmla="*/ 2147483646 h 204"/>
                  <a:gd name="T56" fmla="*/ 2147483646 w 200"/>
                  <a:gd name="T57" fmla="*/ 2147483646 h 204"/>
                  <a:gd name="T58" fmla="*/ 2147483646 w 200"/>
                  <a:gd name="T59" fmla="*/ 2147483646 h 204"/>
                  <a:gd name="T60" fmla="*/ 2147483646 w 200"/>
                  <a:gd name="T61" fmla="*/ 2147483646 h 204"/>
                  <a:gd name="T62" fmla="*/ 2147483646 w 200"/>
                  <a:gd name="T63" fmla="*/ 2147483646 h 204"/>
                  <a:gd name="T64" fmla="*/ 2147483646 w 200"/>
                  <a:gd name="T65" fmla="*/ 2147483646 h 204"/>
                  <a:gd name="T66" fmla="*/ 2147483646 w 200"/>
                  <a:gd name="T67" fmla="*/ 2147483646 h 2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0"/>
                  <a:gd name="T103" fmla="*/ 0 h 204"/>
                  <a:gd name="T104" fmla="*/ 200 w 200"/>
                  <a:gd name="T105" fmla="*/ 204 h 2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0" h="204">
                    <a:moveTo>
                      <a:pt x="4" y="71"/>
                    </a:moveTo>
                    <a:lnTo>
                      <a:pt x="38" y="34"/>
                    </a:lnTo>
                    <a:lnTo>
                      <a:pt x="58" y="9"/>
                    </a:lnTo>
                    <a:lnTo>
                      <a:pt x="66" y="4"/>
                    </a:lnTo>
                    <a:lnTo>
                      <a:pt x="85" y="5"/>
                    </a:lnTo>
                    <a:lnTo>
                      <a:pt x="121" y="0"/>
                    </a:lnTo>
                    <a:lnTo>
                      <a:pt x="136" y="1"/>
                    </a:lnTo>
                    <a:lnTo>
                      <a:pt x="148" y="9"/>
                    </a:lnTo>
                    <a:lnTo>
                      <a:pt x="163" y="20"/>
                    </a:lnTo>
                    <a:lnTo>
                      <a:pt x="178" y="39"/>
                    </a:lnTo>
                    <a:lnTo>
                      <a:pt x="186" y="62"/>
                    </a:lnTo>
                    <a:lnTo>
                      <a:pt x="192" y="102"/>
                    </a:lnTo>
                    <a:lnTo>
                      <a:pt x="200" y="123"/>
                    </a:lnTo>
                    <a:lnTo>
                      <a:pt x="192" y="136"/>
                    </a:lnTo>
                    <a:lnTo>
                      <a:pt x="154" y="171"/>
                    </a:lnTo>
                    <a:lnTo>
                      <a:pt x="135" y="192"/>
                    </a:lnTo>
                    <a:lnTo>
                      <a:pt x="126" y="200"/>
                    </a:lnTo>
                    <a:lnTo>
                      <a:pt x="123" y="204"/>
                    </a:lnTo>
                    <a:lnTo>
                      <a:pt x="104" y="188"/>
                    </a:lnTo>
                    <a:lnTo>
                      <a:pt x="82" y="176"/>
                    </a:lnTo>
                    <a:lnTo>
                      <a:pt x="67" y="169"/>
                    </a:lnTo>
                    <a:lnTo>
                      <a:pt x="66" y="166"/>
                    </a:lnTo>
                    <a:lnTo>
                      <a:pt x="67" y="157"/>
                    </a:lnTo>
                    <a:lnTo>
                      <a:pt x="66" y="152"/>
                    </a:lnTo>
                    <a:lnTo>
                      <a:pt x="50" y="145"/>
                    </a:lnTo>
                    <a:lnTo>
                      <a:pt x="24" y="129"/>
                    </a:lnTo>
                    <a:lnTo>
                      <a:pt x="12" y="117"/>
                    </a:lnTo>
                    <a:lnTo>
                      <a:pt x="0" y="104"/>
                    </a:lnTo>
                    <a:lnTo>
                      <a:pt x="16" y="97"/>
                    </a:lnTo>
                    <a:lnTo>
                      <a:pt x="22" y="90"/>
                    </a:lnTo>
                    <a:lnTo>
                      <a:pt x="20" y="86"/>
                    </a:lnTo>
                    <a:lnTo>
                      <a:pt x="5" y="80"/>
                    </a:lnTo>
                    <a:lnTo>
                      <a:pt x="3" y="76"/>
                    </a:lnTo>
                    <a:lnTo>
                      <a:pt x="4" y="71"/>
                    </a:lnTo>
                    <a:close/>
                  </a:path>
                </a:pathLst>
              </a:custGeom>
              <a:solidFill>
                <a:srgbClr val="009900"/>
              </a:solidFill>
              <a:ln w="1651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 sz="2016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2727325" y="5311775"/>
                <a:ext cx="755650" cy="773112"/>
              </a:xfrm>
              <a:custGeom>
                <a:avLst/>
                <a:gdLst>
                  <a:gd name="T0" fmla="*/ 2147483646 w 290"/>
                  <a:gd name="T1" fmla="*/ 2147483646 h 269"/>
                  <a:gd name="T2" fmla="*/ 2147483646 w 290"/>
                  <a:gd name="T3" fmla="*/ 2147483646 h 269"/>
                  <a:gd name="T4" fmla="*/ 2147483646 w 290"/>
                  <a:gd name="T5" fmla="*/ 2147483646 h 269"/>
                  <a:gd name="T6" fmla="*/ 2147483646 w 290"/>
                  <a:gd name="T7" fmla="*/ 2147483646 h 269"/>
                  <a:gd name="T8" fmla="*/ 2147483646 w 290"/>
                  <a:gd name="T9" fmla="*/ 0 h 269"/>
                  <a:gd name="T10" fmla="*/ 2147483646 w 290"/>
                  <a:gd name="T11" fmla="*/ 2147483646 h 269"/>
                  <a:gd name="T12" fmla="*/ 2147483646 w 290"/>
                  <a:gd name="T13" fmla="*/ 2147483646 h 269"/>
                  <a:gd name="T14" fmla="*/ 2147483646 w 290"/>
                  <a:gd name="T15" fmla="*/ 2147483646 h 269"/>
                  <a:gd name="T16" fmla="*/ 2147483646 w 290"/>
                  <a:gd name="T17" fmla="*/ 2147483646 h 269"/>
                  <a:gd name="T18" fmla="*/ 2147483646 w 290"/>
                  <a:gd name="T19" fmla="*/ 2147483646 h 269"/>
                  <a:gd name="T20" fmla="*/ 2147483646 w 290"/>
                  <a:gd name="T21" fmla="*/ 2147483646 h 269"/>
                  <a:gd name="T22" fmla="*/ 2147483646 w 290"/>
                  <a:gd name="T23" fmla="*/ 2147483646 h 269"/>
                  <a:gd name="T24" fmla="*/ 2147483646 w 290"/>
                  <a:gd name="T25" fmla="*/ 2147483646 h 269"/>
                  <a:gd name="T26" fmla="*/ 2147483646 w 290"/>
                  <a:gd name="T27" fmla="*/ 2147483646 h 269"/>
                  <a:gd name="T28" fmla="*/ 2147483646 w 290"/>
                  <a:gd name="T29" fmla="*/ 2147483646 h 269"/>
                  <a:gd name="T30" fmla="*/ 2147483646 w 290"/>
                  <a:gd name="T31" fmla="*/ 2147483646 h 269"/>
                  <a:gd name="T32" fmla="*/ 2147483646 w 290"/>
                  <a:gd name="T33" fmla="*/ 2147483646 h 269"/>
                  <a:gd name="T34" fmla="*/ 2147483646 w 290"/>
                  <a:gd name="T35" fmla="*/ 2147483646 h 269"/>
                  <a:gd name="T36" fmla="*/ 2147483646 w 290"/>
                  <a:gd name="T37" fmla="*/ 2147483646 h 269"/>
                  <a:gd name="T38" fmla="*/ 2147483646 w 290"/>
                  <a:gd name="T39" fmla="*/ 2147483646 h 269"/>
                  <a:gd name="T40" fmla="*/ 2147483646 w 290"/>
                  <a:gd name="T41" fmla="*/ 2147483646 h 269"/>
                  <a:gd name="T42" fmla="*/ 2147483646 w 290"/>
                  <a:gd name="T43" fmla="*/ 2147483646 h 269"/>
                  <a:gd name="T44" fmla="*/ 2147483646 w 290"/>
                  <a:gd name="T45" fmla="*/ 2147483646 h 269"/>
                  <a:gd name="T46" fmla="*/ 2147483646 w 290"/>
                  <a:gd name="T47" fmla="*/ 2147483646 h 269"/>
                  <a:gd name="T48" fmla="*/ 2147483646 w 290"/>
                  <a:gd name="T49" fmla="*/ 2147483646 h 269"/>
                  <a:gd name="T50" fmla="*/ 2147483646 w 290"/>
                  <a:gd name="T51" fmla="*/ 2147483646 h 269"/>
                  <a:gd name="T52" fmla="*/ 2147483646 w 290"/>
                  <a:gd name="T53" fmla="*/ 2147483646 h 269"/>
                  <a:gd name="T54" fmla="*/ 2147483646 w 290"/>
                  <a:gd name="T55" fmla="*/ 2147483646 h 269"/>
                  <a:gd name="T56" fmla="*/ 2147483646 w 290"/>
                  <a:gd name="T57" fmla="*/ 2147483646 h 269"/>
                  <a:gd name="T58" fmla="*/ 2147483646 w 290"/>
                  <a:gd name="T59" fmla="*/ 2147483646 h 269"/>
                  <a:gd name="T60" fmla="*/ 2147483646 w 290"/>
                  <a:gd name="T61" fmla="*/ 2147483646 h 269"/>
                  <a:gd name="T62" fmla="*/ 2147483646 w 290"/>
                  <a:gd name="T63" fmla="*/ 2147483646 h 269"/>
                  <a:gd name="T64" fmla="*/ 2147483646 w 290"/>
                  <a:gd name="T65" fmla="*/ 2147483646 h 269"/>
                  <a:gd name="T66" fmla="*/ 2147483646 w 290"/>
                  <a:gd name="T67" fmla="*/ 2147483646 h 269"/>
                  <a:gd name="T68" fmla="*/ 2147483646 w 290"/>
                  <a:gd name="T69" fmla="*/ 2147483646 h 269"/>
                  <a:gd name="T70" fmla="*/ 2147483646 w 290"/>
                  <a:gd name="T71" fmla="*/ 2147483646 h 269"/>
                  <a:gd name="T72" fmla="*/ 2147483646 w 290"/>
                  <a:gd name="T73" fmla="*/ 2147483646 h 269"/>
                  <a:gd name="T74" fmla="*/ 2147483646 w 290"/>
                  <a:gd name="T75" fmla="*/ 2147483646 h 269"/>
                  <a:gd name="T76" fmla="*/ 2147483646 w 290"/>
                  <a:gd name="T77" fmla="*/ 2147483646 h 269"/>
                  <a:gd name="T78" fmla="*/ 0 w 290"/>
                  <a:gd name="T79" fmla="*/ 2147483646 h 269"/>
                  <a:gd name="T80" fmla="*/ 2147483646 w 290"/>
                  <a:gd name="T81" fmla="*/ 2147483646 h 269"/>
                  <a:gd name="T82" fmla="*/ 2147483646 w 290"/>
                  <a:gd name="T83" fmla="*/ 2147483646 h 269"/>
                  <a:gd name="T84" fmla="*/ 2147483646 w 290"/>
                  <a:gd name="T85" fmla="*/ 2147483646 h 269"/>
                  <a:gd name="T86" fmla="*/ 2147483646 w 290"/>
                  <a:gd name="T87" fmla="*/ 2147483646 h 269"/>
                  <a:gd name="T88" fmla="*/ 2147483646 w 290"/>
                  <a:gd name="T89" fmla="*/ 2147483646 h 2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90"/>
                  <a:gd name="T136" fmla="*/ 0 h 269"/>
                  <a:gd name="T137" fmla="*/ 290 w 290"/>
                  <a:gd name="T138" fmla="*/ 269 h 26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90" h="269">
                    <a:moveTo>
                      <a:pt x="77" y="24"/>
                    </a:moveTo>
                    <a:lnTo>
                      <a:pt x="84" y="12"/>
                    </a:lnTo>
                    <a:lnTo>
                      <a:pt x="92" y="5"/>
                    </a:lnTo>
                    <a:lnTo>
                      <a:pt x="102" y="1"/>
                    </a:lnTo>
                    <a:lnTo>
                      <a:pt x="120" y="0"/>
                    </a:lnTo>
                    <a:lnTo>
                      <a:pt x="131" y="2"/>
                    </a:lnTo>
                    <a:lnTo>
                      <a:pt x="136" y="12"/>
                    </a:lnTo>
                    <a:lnTo>
                      <a:pt x="143" y="37"/>
                    </a:lnTo>
                    <a:lnTo>
                      <a:pt x="143" y="58"/>
                    </a:lnTo>
                    <a:lnTo>
                      <a:pt x="142" y="65"/>
                    </a:lnTo>
                    <a:lnTo>
                      <a:pt x="150" y="75"/>
                    </a:lnTo>
                    <a:lnTo>
                      <a:pt x="163" y="84"/>
                    </a:lnTo>
                    <a:lnTo>
                      <a:pt x="174" y="86"/>
                    </a:lnTo>
                    <a:lnTo>
                      <a:pt x="197" y="58"/>
                    </a:lnTo>
                    <a:lnTo>
                      <a:pt x="202" y="55"/>
                    </a:lnTo>
                    <a:lnTo>
                      <a:pt x="213" y="59"/>
                    </a:lnTo>
                    <a:lnTo>
                      <a:pt x="224" y="65"/>
                    </a:lnTo>
                    <a:lnTo>
                      <a:pt x="221" y="70"/>
                    </a:lnTo>
                    <a:lnTo>
                      <a:pt x="225" y="87"/>
                    </a:lnTo>
                    <a:lnTo>
                      <a:pt x="224" y="100"/>
                    </a:lnTo>
                    <a:lnTo>
                      <a:pt x="208" y="126"/>
                    </a:lnTo>
                    <a:lnTo>
                      <a:pt x="209" y="131"/>
                    </a:lnTo>
                    <a:lnTo>
                      <a:pt x="216" y="136"/>
                    </a:lnTo>
                    <a:lnTo>
                      <a:pt x="227" y="139"/>
                    </a:lnTo>
                    <a:lnTo>
                      <a:pt x="246" y="139"/>
                    </a:lnTo>
                    <a:lnTo>
                      <a:pt x="286" y="178"/>
                    </a:lnTo>
                    <a:lnTo>
                      <a:pt x="290" y="187"/>
                    </a:lnTo>
                    <a:lnTo>
                      <a:pt x="289" y="200"/>
                    </a:lnTo>
                    <a:lnTo>
                      <a:pt x="281" y="225"/>
                    </a:lnTo>
                    <a:lnTo>
                      <a:pt x="277" y="243"/>
                    </a:lnTo>
                    <a:lnTo>
                      <a:pt x="275" y="269"/>
                    </a:lnTo>
                    <a:lnTo>
                      <a:pt x="228" y="250"/>
                    </a:lnTo>
                    <a:lnTo>
                      <a:pt x="189" y="231"/>
                    </a:lnTo>
                    <a:lnTo>
                      <a:pt x="156" y="215"/>
                    </a:lnTo>
                    <a:lnTo>
                      <a:pt x="144" y="202"/>
                    </a:lnTo>
                    <a:lnTo>
                      <a:pt x="108" y="169"/>
                    </a:lnTo>
                    <a:lnTo>
                      <a:pt x="73" y="146"/>
                    </a:lnTo>
                    <a:lnTo>
                      <a:pt x="50" y="136"/>
                    </a:lnTo>
                    <a:lnTo>
                      <a:pt x="21" y="121"/>
                    </a:lnTo>
                    <a:lnTo>
                      <a:pt x="0" y="105"/>
                    </a:lnTo>
                    <a:lnTo>
                      <a:pt x="3" y="101"/>
                    </a:lnTo>
                    <a:lnTo>
                      <a:pt x="12" y="93"/>
                    </a:lnTo>
                    <a:lnTo>
                      <a:pt x="31" y="72"/>
                    </a:lnTo>
                    <a:lnTo>
                      <a:pt x="69" y="37"/>
                    </a:lnTo>
                    <a:lnTo>
                      <a:pt x="77" y="24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1" name="Freeform 8"/>
              <p:cNvSpPr>
                <a:spLocks/>
              </p:cNvSpPr>
              <p:nvPr/>
            </p:nvSpPr>
            <p:spPr bwMode="auto">
              <a:xfrm>
                <a:off x="4989513" y="4568825"/>
                <a:ext cx="552450" cy="1157287"/>
              </a:xfrm>
              <a:custGeom>
                <a:avLst/>
                <a:gdLst>
                  <a:gd name="T0" fmla="*/ 2147483646 w 212"/>
                  <a:gd name="T1" fmla="*/ 2147483646 h 403"/>
                  <a:gd name="T2" fmla="*/ 2147483646 w 212"/>
                  <a:gd name="T3" fmla="*/ 2147483646 h 403"/>
                  <a:gd name="T4" fmla="*/ 2147483646 w 212"/>
                  <a:gd name="T5" fmla="*/ 2147483646 h 403"/>
                  <a:gd name="T6" fmla="*/ 2147483646 w 212"/>
                  <a:gd name="T7" fmla="*/ 2147483646 h 403"/>
                  <a:gd name="T8" fmla="*/ 2147483646 w 212"/>
                  <a:gd name="T9" fmla="*/ 2147483646 h 403"/>
                  <a:gd name="T10" fmla="*/ 2147483646 w 212"/>
                  <a:gd name="T11" fmla="*/ 2147483646 h 403"/>
                  <a:gd name="T12" fmla="*/ 2147483646 w 212"/>
                  <a:gd name="T13" fmla="*/ 2147483646 h 403"/>
                  <a:gd name="T14" fmla="*/ 2147483646 w 212"/>
                  <a:gd name="T15" fmla="*/ 2147483646 h 403"/>
                  <a:gd name="T16" fmla="*/ 2147483646 w 212"/>
                  <a:gd name="T17" fmla="*/ 2147483646 h 403"/>
                  <a:gd name="T18" fmla="*/ 2147483646 w 212"/>
                  <a:gd name="T19" fmla="*/ 2147483646 h 403"/>
                  <a:gd name="T20" fmla="*/ 2147483646 w 212"/>
                  <a:gd name="T21" fmla="*/ 2147483646 h 403"/>
                  <a:gd name="T22" fmla="*/ 2147483646 w 212"/>
                  <a:gd name="T23" fmla="*/ 2147483646 h 403"/>
                  <a:gd name="T24" fmla="*/ 2147483646 w 212"/>
                  <a:gd name="T25" fmla="*/ 2147483646 h 403"/>
                  <a:gd name="T26" fmla="*/ 2147483646 w 212"/>
                  <a:gd name="T27" fmla="*/ 2147483646 h 403"/>
                  <a:gd name="T28" fmla="*/ 2147483646 w 212"/>
                  <a:gd name="T29" fmla="*/ 2147483646 h 403"/>
                  <a:gd name="T30" fmla="*/ 2147483646 w 212"/>
                  <a:gd name="T31" fmla="*/ 2147483646 h 403"/>
                  <a:gd name="T32" fmla="*/ 2147483646 w 212"/>
                  <a:gd name="T33" fmla="*/ 2147483646 h 403"/>
                  <a:gd name="T34" fmla="*/ 2147483646 w 212"/>
                  <a:gd name="T35" fmla="*/ 2147483646 h 403"/>
                  <a:gd name="T36" fmla="*/ 2147483646 w 212"/>
                  <a:gd name="T37" fmla="*/ 2147483646 h 403"/>
                  <a:gd name="T38" fmla="*/ 2147483646 w 212"/>
                  <a:gd name="T39" fmla="*/ 2147483646 h 403"/>
                  <a:gd name="T40" fmla="*/ 2147483646 w 212"/>
                  <a:gd name="T41" fmla="*/ 2147483646 h 403"/>
                  <a:gd name="T42" fmla="*/ 2147483646 w 212"/>
                  <a:gd name="T43" fmla="*/ 2147483646 h 403"/>
                  <a:gd name="T44" fmla="*/ 2147483646 w 212"/>
                  <a:gd name="T45" fmla="*/ 2147483646 h 403"/>
                  <a:gd name="T46" fmla="*/ 2147483646 w 212"/>
                  <a:gd name="T47" fmla="*/ 2147483646 h 403"/>
                  <a:gd name="T48" fmla="*/ 2147483646 w 212"/>
                  <a:gd name="T49" fmla="*/ 2147483646 h 403"/>
                  <a:gd name="T50" fmla="*/ 2147483646 w 212"/>
                  <a:gd name="T51" fmla="*/ 2147483646 h 403"/>
                  <a:gd name="T52" fmla="*/ 2147483646 w 212"/>
                  <a:gd name="T53" fmla="*/ 2147483646 h 403"/>
                  <a:gd name="T54" fmla="*/ 2147483646 w 212"/>
                  <a:gd name="T55" fmla="*/ 2147483646 h 403"/>
                  <a:gd name="T56" fmla="*/ 2147483646 w 212"/>
                  <a:gd name="T57" fmla="*/ 2147483646 h 403"/>
                  <a:gd name="T58" fmla="*/ 2147483646 w 212"/>
                  <a:gd name="T59" fmla="*/ 2147483646 h 403"/>
                  <a:gd name="T60" fmla="*/ 2147483646 w 212"/>
                  <a:gd name="T61" fmla="*/ 2147483646 h 403"/>
                  <a:gd name="T62" fmla="*/ 2147483646 w 212"/>
                  <a:gd name="T63" fmla="*/ 2147483646 h 403"/>
                  <a:gd name="T64" fmla="*/ 2147483646 w 212"/>
                  <a:gd name="T65" fmla="*/ 2147483646 h 403"/>
                  <a:gd name="T66" fmla="*/ 2147483646 w 212"/>
                  <a:gd name="T67" fmla="*/ 2147483646 h 403"/>
                  <a:gd name="T68" fmla="*/ 2147483646 w 212"/>
                  <a:gd name="T69" fmla="*/ 2147483646 h 403"/>
                  <a:gd name="T70" fmla="*/ 2147483646 w 212"/>
                  <a:gd name="T71" fmla="*/ 2147483646 h 403"/>
                  <a:gd name="T72" fmla="*/ 2147483646 w 212"/>
                  <a:gd name="T73" fmla="*/ 2147483646 h 403"/>
                  <a:gd name="T74" fmla="*/ 0 w 212"/>
                  <a:gd name="T75" fmla="*/ 2147483646 h 403"/>
                  <a:gd name="T76" fmla="*/ 2147483646 w 212"/>
                  <a:gd name="T77" fmla="*/ 2147483646 h 403"/>
                  <a:gd name="T78" fmla="*/ 2147483646 w 212"/>
                  <a:gd name="T79" fmla="*/ 2147483646 h 403"/>
                  <a:gd name="T80" fmla="*/ 2147483646 w 212"/>
                  <a:gd name="T81" fmla="*/ 2147483646 h 403"/>
                  <a:gd name="T82" fmla="*/ 2147483646 w 212"/>
                  <a:gd name="T83" fmla="*/ 2147483646 h 403"/>
                  <a:gd name="T84" fmla="*/ 2147483646 w 212"/>
                  <a:gd name="T85" fmla="*/ 2147483646 h 403"/>
                  <a:gd name="T86" fmla="*/ 2147483646 w 212"/>
                  <a:gd name="T87" fmla="*/ 2147483646 h 403"/>
                  <a:gd name="T88" fmla="*/ 2147483646 w 212"/>
                  <a:gd name="T89" fmla="*/ 2147483646 h 403"/>
                  <a:gd name="T90" fmla="*/ 2147483646 w 212"/>
                  <a:gd name="T91" fmla="*/ 2147483646 h 403"/>
                  <a:gd name="T92" fmla="*/ 2147483646 w 212"/>
                  <a:gd name="T93" fmla="*/ 2147483646 h 403"/>
                  <a:gd name="T94" fmla="*/ 2147483646 w 212"/>
                  <a:gd name="T95" fmla="*/ 2147483646 h 403"/>
                  <a:gd name="T96" fmla="*/ 2147483646 w 212"/>
                  <a:gd name="T97" fmla="*/ 2147483646 h 403"/>
                  <a:gd name="T98" fmla="*/ 2147483646 w 212"/>
                  <a:gd name="T99" fmla="*/ 2147483646 h 403"/>
                  <a:gd name="T100" fmla="*/ 2147483646 w 212"/>
                  <a:gd name="T101" fmla="*/ 2147483646 h 403"/>
                  <a:gd name="T102" fmla="*/ 2147483646 w 212"/>
                  <a:gd name="T103" fmla="*/ 0 h 403"/>
                  <a:gd name="T104" fmla="*/ 2147483646 w 212"/>
                  <a:gd name="T105" fmla="*/ 2147483646 h 403"/>
                  <a:gd name="T106" fmla="*/ 2147483646 w 212"/>
                  <a:gd name="T107" fmla="*/ 2147483646 h 403"/>
                  <a:gd name="T108" fmla="*/ 2147483646 w 212"/>
                  <a:gd name="T109" fmla="*/ 2147483646 h 40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2"/>
                  <a:gd name="T166" fmla="*/ 0 h 403"/>
                  <a:gd name="T167" fmla="*/ 212 w 212"/>
                  <a:gd name="T168" fmla="*/ 403 h 40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2" h="403">
                    <a:moveTo>
                      <a:pt x="196" y="41"/>
                    </a:moveTo>
                    <a:lnTo>
                      <a:pt x="194" y="64"/>
                    </a:lnTo>
                    <a:lnTo>
                      <a:pt x="200" y="86"/>
                    </a:lnTo>
                    <a:lnTo>
                      <a:pt x="212" y="108"/>
                    </a:lnTo>
                    <a:lnTo>
                      <a:pt x="201" y="137"/>
                    </a:lnTo>
                    <a:lnTo>
                      <a:pt x="196" y="153"/>
                    </a:lnTo>
                    <a:lnTo>
                      <a:pt x="188" y="162"/>
                    </a:lnTo>
                    <a:lnTo>
                      <a:pt x="167" y="175"/>
                    </a:lnTo>
                    <a:lnTo>
                      <a:pt x="165" y="185"/>
                    </a:lnTo>
                    <a:lnTo>
                      <a:pt x="169" y="203"/>
                    </a:lnTo>
                    <a:lnTo>
                      <a:pt x="166" y="213"/>
                    </a:lnTo>
                    <a:lnTo>
                      <a:pt x="153" y="217"/>
                    </a:lnTo>
                    <a:lnTo>
                      <a:pt x="144" y="218"/>
                    </a:lnTo>
                    <a:lnTo>
                      <a:pt x="136" y="229"/>
                    </a:lnTo>
                    <a:lnTo>
                      <a:pt x="136" y="241"/>
                    </a:lnTo>
                    <a:lnTo>
                      <a:pt x="136" y="256"/>
                    </a:lnTo>
                    <a:lnTo>
                      <a:pt x="136" y="281"/>
                    </a:lnTo>
                    <a:lnTo>
                      <a:pt x="134" y="312"/>
                    </a:lnTo>
                    <a:lnTo>
                      <a:pt x="140" y="353"/>
                    </a:lnTo>
                    <a:lnTo>
                      <a:pt x="136" y="389"/>
                    </a:lnTo>
                    <a:lnTo>
                      <a:pt x="136" y="396"/>
                    </a:lnTo>
                    <a:lnTo>
                      <a:pt x="126" y="396"/>
                    </a:lnTo>
                    <a:lnTo>
                      <a:pt x="86" y="402"/>
                    </a:lnTo>
                    <a:lnTo>
                      <a:pt x="66" y="403"/>
                    </a:lnTo>
                    <a:lnTo>
                      <a:pt x="62" y="396"/>
                    </a:lnTo>
                    <a:lnTo>
                      <a:pt x="53" y="365"/>
                    </a:lnTo>
                    <a:lnTo>
                      <a:pt x="58" y="343"/>
                    </a:lnTo>
                    <a:lnTo>
                      <a:pt x="59" y="319"/>
                    </a:lnTo>
                    <a:lnTo>
                      <a:pt x="58" y="303"/>
                    </a:lnTo>
                    <a:lnTo>
                      <a:pt x="54" y="274"/>
                    </a:lnTo>
                    <a:lnTo>
                      <a:pt x="54" y="248"/>
                    </a:lnTo>
                    <a:lnTo>
                      <a:pt x="53" y="232"/>
                    </a:lnTo>
                    <a:lnTo>
                      <a:pt x="53" y="215"/>
                    </a:lnTo>
                    <a:lnTo>
                      <a:pt x="39" y="176"/>
                    </a:lnTo>
                    <a:lnTo>
                      <a:pt x="34" y="156"/>
                    </a:lnTo>
                    <a:lnTo>
                      <a:pt x="22" y="146"/>
                    </a:lnTo>
                    <a:lnTo>
                      <a:pt x="7" y="137"/>
                    </a:lnTo>
                    <a:lnTo>
                      <a:pt x="0" y="126"/>
                    </a:lnTo>
                    <a:lnTo>
                      <a:pt x="5" y="108"/>
                    </a:lnTo>
                    <a:lnTo>
                      <a:pt x="7" y="95"/>
                    </a:lnTo>
                    <a:lnTo>
                      <a:pt x="8" y="91"/>
                    </a:lnTo>
                    <a:lnTo>
                      <a:pt x="16" y="86"/>
                    </a:lnTo>
                    <a:lnTo>
                      <a:pt x="28" y="70"/>
                    </a:lnTo>
                    <a:lnTo>
                      <a:pt x="41" y="62"/>
                    </a:lnTo>
                    <a:lnTo>
                      <a:pt x="54" y="61"/>
                    </a:lnTo>
                    <a:lnTo>
                      <a:pt x="78" y="64"/>
                    </a:lnTo>
                    <a:lnTo>
                      <a:pt x="88" y="58"/>
                    </a:lnTo>
                    <a:lnTo>
                      <a:pt x="101" y="45"/>
                    </a:lnTo>
                    <a:lnTo>
                      <a:pt x="109" y="22"/>
                    </a:lnTo>
                    <a:lnTo>
                      <a:pt x="105" y="12"/>
                    </a:lnTo>
                    <a:lnTo>
                      <a:pt x="123" y="2"/>
                    </a:lnTo>
                    <a:lnTo>
                      <a:pt x="134" y="0"/>
                    </a:lnTo>
                    <a:lnTo>
                      <a:pt x="144" y="8"/>
                    </a:lnTo>
                    <a:lnTo>
                      <a:pt x="167" y="26"/>
                    </a:lnTo>
                    <a:lnTo>
                      <a:pt x="196" y="41"/>
                    </a:lnTo>
                    <a:close/>
                  </a:path>
                </a:pathLst>
              </a:custGeom>
              <a:solidFill>
                <a:srgbClr val="D0D0FF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2" name="Freeform 9"/>
              <p:cNvSpPr>
                <a:spLocks/>
              </p:cNvSpPr>
              <p:nvPr/>
            </p:nvSpPr>
            <p:spPr bwMode="auto">
              <a:xfrm>
                <a:off x="4827588" y="4810125"/>
                <a:ext cx="333375" cy="949325"/>
              </a:xfrm>
              <a:custGeom>
                <a:avLst/>
                <a:gdLst>
                  <a:gd name="T0" fmla="*/ 2147483646 w 128"/>
                  <a:gd name="T1" fmla="*/ 0 h 331"/>
                  <a:gd name="T2" fmla="*/ 2147483646 w 128"/>
                  <a:gd name="T3" fmla="*/ 2147483646 h 331"/>
                  <a:gd name="T4" fmla="*/ 2147483646 w 128"/>
                  <a:gd name="T5" fmla="*/ 2147483646 h 331"/>
                  <a:gd name="T6" fmla="*/ 2147483646 w 128"/>
                  <a:gd name="T7" fmla="*/ 2147483646 h 331"/>
                  <a:gd name="T8" fmla="*/ 2147483646 w 128"/>
                  <a:gd name="T9" fmla="*/ 2147483646 h 331"/>
                  <a:gd name="T10" fmla="*/ 2147483646 w 128"/>
                  <a:gd name="T11" fmla="*/ 2147483646 h 331"/>
                  <a:gd name="T12" fmla="*/ 2147483646 w 128"/>
                  <a:gd name="T13" fmla="*/ 2147483646 h 331"/>
                  <a:gd name="T14" fmla="*/ 2147483646 w 128"/>
                  <a:gd name="T15" fmla="*/ 2147483646 h 331"/>
                  <a:gd name="T16" fmla="*/ 2147483646 w 128"/>
                  <a:gd name="T17" fmla="*/ 2147483646 h 331"/>
                  <a:gd name="T18" fmla="*/ 2147483646 w 128"/>
                  <a:gd name="T19" fmla="*/ 2147483646 h 331"/>
                  <a:gd name="T20" fmla="*/ 2147483646 w 128"/>
                  <a:gd name="T21" fmla="*/ 2147483646 h 331"/>
                  <a:gd name="T22" fmla="*/ 2147483646 w 128"/>
                  <a:gd name="T23" fmla="*/ 2147483646 h 331"/>
                  <a:gd name="T24" fmla="*/ 2147483646 w 128"/>
                  <a:gd name="T25" fmla="*/ 2147483646 h 331"/>
                  <a:gd name="T26" fmla="*/ 2147483646 w 128"/>
                  <a:gd name="T27" fmla="*/ 2147483646 h 331"/>
                  <a:gd name="T28" fmla="*/ 2147483646 w 128"/>
                  <a:gd name="T29" fmla="*/ 2147483646 h 331"/>
                  <a:gd name="T30" fmla="*/ 2147483646 w 128"/>
                  <a:gd name="T31" fmla="*/ 2147483646 h 331"/>
                  <a:gd name="T32" fmla="*/ 2147483646 w 128"/>
                  <a:gd name="T33" fmla="*/ 2147483646 h 331"/>
                  <a:gd name="T34" fmla="*/ 2147483646 w 128"/>
                  <a:gd name="T35" fmla="*/ 2147483646 h 331"/>
                  <a:gd name="T36" fmla="*/ 2147483646 w 128"/>
                  <a:gd name="T37" fmla="*/ 2147483646 h 331"/>
                  <a:gd name="T38" fmla="*/ 2147483646 w 128"/>
                  <a:gd name="T39" fmla="*/ 2147483646 h 331"/>
                  <a:gd name="T40" fmla="*/ 2147483646 w 128"/>
                  <a:gd name="T41" fmla="*/ 2147483646 h 331"/>
                  <a:gd name="T42" fmla="*/ 2147483646 w 128"/>
                  <a:gd name="T43" fmla="*/ 2147483646 h 331"/>
                  <a:gd name="T44" fmla="*/ 2147483646 w 128"/>
                  <a:gd name="T45" fmla="*/ 2147483646 h 331"/>
                  <a:gd name="T46" fmla="*/ 2147483646 w 128"/>
                  <a:gd name="T47" fmla="*/ 2147483646 h 331"/>
                  <a:gd name="T48" fmla="*/ 2147483646 w 128"/>
                  <a:gd name="T49" fmla="*/ 2147483646 h 331"/>
                  <a:gd name="T50" fmla="*/ 2147483646 w 128"/>
                  <a:gd name="T51" fmla="*/ 2147483646 h 331"/>
                  <a:gd name="T52" fmla="*/ 2147483646 w 128"/>
                  <a:gd name="T53" fmla="*/ 2147483646 h 331"/>
                  <a:gd name="T54" fmla="*/ 2147483646 w 128"/>
                  <a:gd name="T55" fmla="*/ 2147483646 h 331"/>
                  <a:gd name="T56" fmla="*/ 2147483646 w 128"/>
                  <a:gd name="T57" fmla="*/ 2147483646 h 331"/>
                  <a:gd name="T58" fmla="*/ 2147483646 w 128"/>
                  <a:gd name="T59" fmla="*/ 2147483646 h 331"/>
                  <a:gd name="T60" fmla="*/ 2147483646 w 128"/>
                  <a:gd name="T61" fmla="*/ 2147483646 h 331"/>
                  <a:gd name="T62" fmla="*/ 2147483646 w 128"/>
                  <a:gd name="T63" fmla="*/ 2147483646 h 331"/>
                  <a:gd name="T64" fmla="*/ 2147483646 w 128"/>
                  <a:gd name="T65" fmla="*/ 2147483646 h 331"/>
                  <a:gd name="T66" fmla="*/ 2147483646 w 128"/>
                  <a:gd name="T67" fmla="*/ 2147483646 h 331"/>
                  <a:gd name="T68" fmla="*/ 2147483646 w 128"/>
                  <a:gd name="T69" fmla="*/ 2147483646 h 331"/>
                  <a:gd name="T70" fmla="*/ 2147483646 w 128"/>
                  <a:gd name="T71" fmla="*/ 2147483646 h 331"/>
                  <a:gd name="T72" fmla="*/ 2147483646 w 128"/>
                  <a:gd name="T73" fmla="*/ 2147483646 h 331"/>
                  <a:gd name="T74" fmla="*/ 2147483646 w 128"/>
                  <a:gd name="T75" fmla="*/ 2147483646 h 331"/>
                  <a:gd name="T76" fmla="*/ 2147483646 w 128"/>
                  <a:gd name="T77" fmla="*/ 2147483646 h 331"/>
                  <a:gd name="T78" fmla="*/ 2147483646 w 128"/>
                  <a:gd name="T79" fmla="*/ 2147483646 h 331"/>
                  <a:gd name="T80" fmla="*/ 0 w 128"/>
                  <a:gd name="T81" fmla="*/ 2147483646 h 331"/>
                  <a:gd name="T82" fmla="*/ 2147483646 w 128"/>
                  <a:gd name="T83" fmla="*/ 0 h 33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28"/>
                  <a:gd name="T127" fmla="*/ 0 h 331"/>
                  <a:gd name="T128" fmla="*/ 128 w 128"/>
                  <a:gd name="T129" fmla="*/ 331 h 33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28" h="331">
                    <a:moveTo>
                      <a:pt x="8" y="0"/>
                    </a:moveTo>
                    <a:lnTo>
                      <a:pt x="40" y="5"/>
                    </a:lnTo>
                    <a:lnTo>
                      <a:pt x="59" y="10"/>
                    </a:lnTo>
                    <a:lnTo>
                      <a:pt x="69" y="11"/>
                    </a:lnTo>
                    <a:lnTo>
                      <a:pt x="67" y="24"/>
                    </a:lnTo>
                    <a:lnTo>
                      <a:pt x="62" y="42"/>
                    </a:lnTo>
                    <a:lnTo>
                      <a:pt x="69" y="53"/>
                    </a:lnTo>
                    <a:lnTo>
                      <a:pt x="84" y="62"/>
                    </a:lnTo>
                    <a:lnTo>
                      <a:pt x="96" y="72"/>
                    </a:lnTo>
                    <a:lnTo>
                      <a:pt x="101" y="92"/>
                    </a:lnTo>
                    <a:lnTo>
                      <a:pt x="115" y="131"/>
                    </a:lnTo>
                    <a:lnTo>
                      <a:pt x="115" y="148"/>
                    </a:lnTo>
                    <a:lnTo>
                      <a:pt x="116" y="164"/>
                    </a:lnTo>
                    <a:lnTo>
                      <a:pt x="116" y="190"/>
                    </a:lnTo>
                    <a:lnTo>
                      <a:pt x="120" y="219"/>
                    </a:lnTo>
                    <a:lnTo>
                      <a:pt x="121" y="235"/>
                    </a:lnTo>
                    <a:lnTo>
                      <a:pt x="120" y="259"/>
                    </a:lnTo>
                    <a:lnTo>
                      <a:pt x="115" y="281"/>
                    </a:lnTo>
                    <a:lnTo>
                      <a:pt x="124" y="312"/>
                    </a:lnTo>
                    <a:lnTo>
                      <a:pt x="128" y="319"/>
                    </a:lnTo>
                    <a:lnTo>
                      <a:pt x="113" y="320"/>
                    </a:lnTo>
                    <a:lnTo>
                      <a:pt x="98" y="324"/>
                    </a:lnTo>
                    <a:lnTo>
                      <a:pt x="86" y="330"/>
                    </a:lnTo>
                    <a:lnTo>
                      <a:pt x="85" y="331"/>
                    </a:lnTo>
                    <a:lnTo>
                      <a:pt x="62" y="312"/>
                    </a:lnTo>
                    <a:lnTo>
                      <a:pt x="47" y="296"/>
                    </a:lnTo>
                    <a:lnTo>
                      <a:pt x="40" y="281"/>
                    </a:lnTo>
                    <a:lnTo>
                      <a:pt x="40" y="264"/>
                    </a:lnTo>
                    <a:lnTo>
                      <a:pt x="40" y="244"/>
                    </a:lnTo>
                    <a:lnTo>
                      <a:pt x="40" y="205"/>
                    </a:lnTo>
                    <a:lnTo>
                      <a:pt x="46" y="193"/>
                    </a:lnTo>
                    <a:lnTo>
                      <a:pt x="55" y="186"/>
                    </a:lnTo>
                    <a:lnTo>
                      <a:pt x="54" y="181"/>
                    </a:lnTo>
                    <a:lnTo>
                      <a:pt x="38" y="158"/>
                    </a:lnTo>
                    <a:lnTo>
                      <a:pt x="32" y="140"/>
                    </a:lnTo>
                    <a:lnTo>
                      <a:pt x="24" y="107"/>
                    </a:lnTo>
                    <a:lnTo>
                      <a:pt x="23" y="95"/>
                    </a:lnTo>
                    <a:lnTo>
                      <a:pt x="30" y="73"/>
                    </a:lnTo>
                    <a:lnTo>
                      <a:pt x="21" y="61"/>
                    </a:lnTo>
                    <a:lnTo>
                      <a:pt x="1" y="33"/>
                    </a:lnTo>
                    <a:lnTo>
                      <a:pt x="0" y="2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9900"/>
              </a:solidFill>
              <a:ln w="1651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3" name="Freeform 10"/>
              <p:cNvSpPr>
                <a:spLocks/>
              </p:cNvSpPr>
              <p:nvPr/>
            </p:nvSpPr>
            <p:spPr bwMode="auto">
              <a:xfrm>
                <a:off x="3270250" y="4892675"/>
                <a:ext cx="1104900" cy="1195387"/>
              </a:xfrm>
              <a:custGeom>
                <a:avLst/>
                <a:gdLst>
                  <a:gd name="T0" fmla="*/ 2147483646 w 424"/>
                  <a:gd name="T1" fmla="*/ 2147483646 h 416"/>
                  <a:gd name="T2" fmla="*/ 2147483646 w 424"/>
                  <a:gd name="T3" fmla="*/ 2147483646 h 416"/>
                  <a:gd name="T4" fmla="*/ 2147483646 w 424"/>
                  <a:gd name="T5" fmla="*/ 2147483646 h 416"/>
                  <a:gd name="T6" fmla="*/ 2147483646 w 424"/>
                  <a:gd name="T7" fmla="*/ 2147483646 h 416"/>
                  <a:gd name="T8" fmla="*/ 2147483646 w 424"/>
                  <a:gd name="T9" fmla="*/ 2147483646 h 416"/>
                  <a:gd name="T10" fmla="*/ 2147483646 w 424"/>
                  <a:gd name="T11" fmla="*/ 2147483646 h 416"/>
                  <a:gd name="T12" fmla="*/ 2147483646 w 424"/>
                  <a:gd name="T13" fmla="*/ 2147483646 h 416"/>
                  <a:gd name="T14" fmla="*/ 2147483646 w 424"/>
                  <a:gd name="T15" fmla="*/ 2147483646 h 416"/>
                  <a:gd name="T16" fmla="*/ 2147483646 w 424"/>
                  <a:gd name="T17" fmla="*/ 2147483646 h 416"/>
                  <a:gd name="T18" fmla="*/ 2147483646 w 424"/>
                  <a:gd name="T19" fmla="*/ 2147483646 h 416"/>
                  <a:gd name="T20" fmla="*/ 2147483646 w 424"/>
                  <a:gd name="T21" fmla="*/ 2147483646 h 416"/>
                  <a:gd name="T22" fmla="*/ 2147483646 w 424"/>
                  <a:gd name="T23" fmla="*/ 2147483646 h 416"/>
                  <a:gd name="T24" fmla="*/ 2147483646 w 424"/>
                  <a:gd name="T25" fmla="*/ 2147483646 h 416"/>
                  <a:gd name="T26" fmla="*/ 2147483646 w 424"/>
                  <a:gd name="T27" fmla="*/ 2147483646 h 416"/>
                  <a:gd name="T28" fmla="*/ 2147483646 w 424"/>
                  <a:gd name="T29" fmla="*/ 2147483646 h 416"/>
                  <a:gd name="T30" fmla="*/ 2147483646 w 424"/>
                  <a:gd name="T31" fmla="*/ 2147483646 h 416"/>
                  <a:gd name="T32" fmla="*/ 2147483646 w 424"/>
                  <a:gd name="T33" fmla="*/ 2147483646 h 416"/>
                  <a:gd name="T34" fmla="*/ 2147483646 w 424"/>
                  <a:gd name="T35" fmla="*/ 2147483646 h 416"/>
                  <a:gd name="T36" fmla="*/ 2147483646 w 424"/>
                  <a:gd name="T37" fmla="*/ 2147483646 h 416"/>
                  <a:gd name="T38" fmla="*/ 2147483646 w 424"/>
                  <a:gd name="T39" fmla="*/ 2147483646 h 416"/>
                  <a:gd name="T40" fmla="*/ 2147483646 w 424"/>
                  <a:gd name="T41" fmla="*/ 2147483646 h 416"/>
                  <a:gd name="T42" fmla="*/ 2147483646 w 424"/>
                  <a:gd name="T43" fmla="*/ 0 h 416"/>
                  <a:gd name="T44" fmla="*/ 2147483646 w 424"/>
                  <a:gd name="T45" fmla="*/ 2147483646 h 416"/>
                  <a:gd name="T46" fmla="*/ 2147483646 w 424"/>
                  <a:gd name="T47" fmla="*/ 2147483646 h 416"/>
                  <a:gd name="T48" fmla="*/ 2147483646 w 424"/>
                  <a:gd name="T49" fmla="*/ 2147483646 h 416"/>
                  <a:gd name="T50" fmla="*/ 2147483646 w 424"/>
                  <a:gd name="T51" fmla="*/ 2147483646 h 416"/>
                  <a:gd name="T52" fmla="*/ 2147483646 w 424"/>
                  <a:gd name="T53" fmla="*/ 2147483646 h 416"/>
                  <a:gd name="T54" fmla="*/ 2147483646 w 424"/>
                  <a:gd name="T55" fmla="*/ 2147483646 h 416"/>
                  <a:gd name="T56" fmla="*/ 2147483646 w 424"/>
                  <a:gd name="T57" fmla="*/ 2147483646 h 416"/>
                  <a:gd name="T58" fmla="*/ 2147483646 w 424"/>
                  <a:gd name="T59" fmla="*/ 2147483646 h 416"/>
                  <a:gd name="T60" fmla="*/ 2147483646 w 424"/>
                  <a:gd name="T61" fmla="*/ 2147483646 h 416"/>
                  <a:gd name="T62" fmla="*/ 2147483646 w 424"/>
                  <a:gd name="T63" fmla="*/ 2147483646 h 416"/>
                  <a:gd name="T64" fmla="*/ 2147483646 w 424"/>
                  <a:gd name="T65" fmla="*/ 2147483646 h 416"/>
                  <a:gd name="T66" fmla="*/ 2147483646 w 424"/>
                  <a:gd name="T67" fmla="*/ 2147483646 h 416"/>
                  <a:gd name="T68" fmla="*/ 2147483646 w 424"/>
                  <a:gd name="T69" fmla="*/ 2147483646 h 416"/>
                  <a:gd name="T70" fmla="*/ 2147483646 w 424"/>
                  <a:gd name="T71" fmla="*/ 2147483646 h 416"/>
                  <a:gd name="T72" fmla="*/ 2147483646 w 424"/>
                  <a:gd name="T73" fmla="*/ 2147483646 h 416"/>
                  <a:gd name="T74" fmla="*/ 2147483646 w 424"/>
                  <a:gd name="T75" fmla="*/ 2147483646 h 416"/>
                  <a:gd name="T76" fmla="*/ 2147483646 w 424"/>
                  <a:gd name="T77" fmla="*/ 2147483646 h 416"/>
                  <a:gd name="T78" fmla="*/ 2147483646 w 424"/>
                  <a:gd name="T79" fmla="*/ 2147483646 h 416"/>
                  <a:gd name="T80" fmla="*/ 2147483646 w 424"/>
                  <a:gd name="T81" fmla="*/ 2147483646 h 416"/>
                  <a:gd name="T82" fmla="*/ 2147483646 w 424"/>
                  <a:gd name="T83" fmla="*/ 2147483646 h 416"/>
                  <a:gd name="T84" fmla="*/ 2147483646 w 424"/>
                  <a:gd name="T85" fmla="*/ 2147483646 h 416"/>
                  <a:gd name="T86" fmla="*/ 2147483646 w 424"/>
                  <a:gd name="T87" fmla="*/ 2147483646 h 416"/>
                  <a:gd name="T88" fmla="*/ 2147483646 w 424"/>
                  <a:gd name="T89" fmla="*/ 2147483646 h 416"/>
                  <a:gd name="T90" fmla="*/ 2147483646 w 424"/>
                  <a:gd name="T91" fmla="*/ 2147483646 h 41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24"/>
                  <a:gd name="T139" fmla="*/ 0 h 416"/>
                  <a:gd name="T140" fmla="*/ 424 w 424"/>
                  <a:gd name="T141" fmla="*/ 416 h 41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24" h="416">
                    <a:moveTo>
                      <a:pt x="67" y="415"/>
                    </a:moveTo>
                    <a:lnTo>
                      <a:pt x="69" y="389"/>
                    </a:lnTo>
                    <a:lnTo>
                      <a:pt x="73" y="371"/>
                    </a:lnTo>
                    <a:lnTo>
                      <a:pt x="81" y="346"/>
                    </a:lnTo>
                    <a:lnTo>
                      <a:pt x="82" y="333"/>
                    </a:lnTo>
                    <a:lnTo>
                      <a:pt x="78" y="324"/>
                    </a:lnTo>
                    <a:lnTo>
                      <a:pt x="38" y="285"/>
                    </a:lnTo>
                    <a:lnTo>
                      <a:pt x="19" y="285"/>
                    </a:lnTo>
                    <a:lnTo>
                      <a:pt x="8" y="282"/>
                    </a:lnTo>
                    <a:lnTo>
                      <a:pt x="1" y="277"/>
                    </a:lnTo>
                    <a:lnTo>
                      <a:pt x="0" y="272"/>
                    </a:lnTo>
                    <a:lnTo>
                      <a:pt x="16" y="246"/>
                    </a:lnTo>
                    <a:lnTo>
                      <a:pt x="17" y="233"/>
                    </a:lnTo>
                    <a:lnTo>
                      <a:pt x="13" y="216"/>
                    </a:lnTo>
                    <a:lnTo>
                      <a:pt x="16" y="211"/>
                    </a:lnTo>
                    <a:lnTo>
                      <a:pt x="17" y="209"/>
                    </a:lnTo>
                    <a:lnTo>
                      <a:pt x="36" y="192"/>
                    </a:lnTo>
                    <a:lnTo>
                      <a:pt x="42" y="181"/>
                    </a:lnTo>
                    <a:lnTo>
                      <a:pt x="36" y="175"/>
                    </a:lnTo>
                    <a:lnTo>
                      <a:pt x="27" y="158"/>
                    </a:lnTo>
                    <a:lnTo>
                      <a:pt x="28" y="154"/>
                    </a:lnTo>
                    <a:lnTo>
                      <a:pt x="34" y="149"/>
                    </a:lnTo>
                    <a:lnTo>
                      <a:pt x="43" y="148"/>
                    </a:lnTo>
                    <a:lnTo>
                      <a:pt x="61" y="154"/>
                    </a:lnTo>
                    <a:lnTo>
                      <a:pt x="70" y="156"/>
                    </a:lnTo>
                    <a:lnTo>
                      <a:pt x="75" y="151"/>
                    </a:lnTo>
                    <a:lnTo>
                      <a:pt x="74" y="144"/>
                    </a:lnTo>
                    <a:lnTo>
                      <a:pt x="54" y="128"/>
                    </a:lnTo>
                    <a:lnTo>
                      <a:pt x="43" y="116"/>
                    </a:lnTo>
                    <a:lnTo>
                      <a:pt x="54" y="106"/>
                    </a:lnTo>
                    <a:lnTo>
                      <a:pt x="58" y="97"/>
                    </a:lnTo>
                    <a:lnTo>
                      <a:pt x="52" y="89"/>
                    </a:lnTo>
                    <a:lnTo>
                      <a:pt x="29" y="76"/>
                    </a:lnTo>
                    <a:lnTo>
                      <a:pt x="23" y="64"/>
                    </a:lnTo>
                    <a:lnTo>
                      <a:pt x="31" y="45"/>
                    </a:lnTo>
                    <a:lnTo>
                      <a:pt x="43" y="34"/>
                    </a:lnTo>
                    <a:lnTo>
                      <a:pt x="61" y="18"/>
                    </a:lnTo>
                    <a:lnTo>
                      <a:pt x="71" y="16"/>
                    </a:lnTo>
                    <a:lnTo>
                      <a:pt x="89" y="25"/>
                    </a:lnTo>
                    <a:lnTo>
                      <a:pt x="104" y="38"/>
                    </a:lnTo>
                    <a:lnTo>
                      <a:pt x="115" y="32"/>
                    </a:lnTo>
                    <a:lnTo>
                      <a:pt x="127" y="18"/>
                    </a:lnTo>
                    <a:lnTo>
                      <a:pt x="144" y="4"/>
                    </a:lnTo>
                    <a:lnTo>
                      <a:pt x="152" y="0"/>
                    </a:lnTo>
                    <a:lnTo>
                      <a:pt x="160" y="1"/>
                    </a:lnTo>
                    <a:lnTo>
                      <a:pt x="164" y="8"/>
                    </a:lnTo>
                    <a:lnTo>
                      <a:pt x="164" y="16"/>
                    </a:lnTo>
                    <a:lnTo>
                      <a:pt x="169" y="28"/>
                    </a:lnTo>
                    <a:lnTo>
                      <a:pt x="174" y="34"/>
                    </a:lnTo>
                    <a:lnTo>
                      <a:pt x="185" y="33"/>
                    </a:lnTo>
                    <a:lnTo>
                      <a:pt x="204" y="21"/>
                    </a:lnTo>
                    <a:lnTo>
                      <a:pt x="209" y="18"/>
                    </a:lnTo>
                    <a:lnTo>
                      <a:pt x="217" y="23"/>
                    </a:lnTo>
                    <a:lnTo>
                      <a:pt x="235" y="23"/>
                    </a:lnTo>
                    <a:lnTo>
                      <a:pt x="244" y="30"/>
                    </a:lnTo>
                    <a:lnTo>
                      <a:pt x="248" y="44"/>
                    </a:lnTo>
                    <a:lnTo>
                      <a:pt x="266" y="61"/>
                    </a:lnTo>
                    <a:lnTo>
                      <a:pt x="279" y="68"/>
                    </a:lnTo>
                    <a:lnTo>
                      <a:pt x="291" y="70"/>
                    </a:lnTo>
                    <a:lnTo>
                      <a:pt x="302" y="67"/>
                    </a:lnTo>
                    <a:lnTo>
                      <a:pt x="317" y="59"/>
                    </a:lnTo>
                    <a:lnTo>
                      <a:pt x="336" y="54"/>
                    </a:lnTo>
                    <a:lnTo>
                      <a:pt x="360" y="52"/>
                    </a:lnTo>
                    <a:lnTo>
                      <a:pt x="381" y="57"/>
                    </a:lnTo>
                    <a:lnTo>
                      <a:pt x="401" y="70"/>
                    </a:lnTo>
                    <a:lnTo>
                      <a:pt x="406" y="75"/>
                    </a:lnTo>
                    <a:lnTo>
                      <a:pt x="413" y="113"/>
                    </a:lnTo>
                    <a:lnTo>
                      <a:pt x="424" y="156"/>
                    </a:lnTo>
                    <a:lnTo>
                      <a:pt x="417" y="173"/>
                    </a:lnTo>
                    <a:lnTo>
                      <a:pt x="401" y="199"/>
                    </a:lnTo>
                    <a:lnTo>
                      <a:pt x="386" y="237"/>
                    </a:lnTo>
                    <a:lnTo>
                      <a:pt x="376" y="267"/>
                    </a:lnTo>
                    <a:lnTo>
                      <a:pt x="379" y="287"/>
                    </a:lnTo>
                    <a:lnTo>
                      <a:pt x="387" y="310"/>
                    </a:lnTo>
                    <a:lnTo>
                      <a:pt x="405" y="344"/>
                    </a:lnTo>
                    <a:lnTo>
                      <a:pt x="408" y="366"/>
                    </a:lnTo>
                    <a:lnTo>
                      <a:pt x="403" y="361"/>
                    </a:lnTo>
                    <a:lnTo>
                      <a:pt x="394" y="354"/>
                    </a:lnTo>
                    <a:lnTo>
                      <a:pt x="387" y="354"/>
                    </a:lnTo>
                    <a:lnTo>
                      <a:pt x="383" y="362"/>
                    </a:lnTo>
                    <a:lnTo>
                      <a:pt x="381" y="363"/>
                    </a:lnTo>
                    <a:lnTo>
                      <a:pt x="364" y="362"/>
                    </a:lnTo>
                    <a:lnTo>
                      <a:pt x="343" y="357"/>
                    </a:lnTo>
                    <a:lnTo>
                      <a:pt x="324" y="354"/>
                    </a:lnTo>
                    <a:lnTo>
                      <a:pt x="248" y="357"/>
                    </a:lnTo>
                    <a:lnTo>
                      <a:pt x="208" y="365"/>
                    </a:lnTo>
                    <a:lnTo>
                      <a:pt x="190" y="370"/>
                    </a:lnTo>
                    <a:lnTo>
                      <a:pt x="155" y="381"/>
                    </a:lnTo>
                    <a:lnTo>
                      <a:pt x="101" y="404"/>
                    </a:lnTo>
                    <a:lnTo>
                      <a:pt x="78" y="416"/>
                    </a:lnTo>
                    <a:lnTo>
                      <a:pt x="70" y="416"/>
                    </a:lnTo>
                    <a:lnTo>
                      <a:pt x="67" y="415"/>
                    </a:lnTo>
                    <a:close/>
                  </a:path>
                </a:pathLst>
              </a:custGeom>
              <a:solidFill>
                <a:srgbClr val="D0D0FF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4" name="Freeform 11"/>
              <p:cNvSpPr>
                <a:spLocks/>
              </p:cNvSpPr>
              <p:nvPr/>
            </p:nvSpPr>
            <p:spPr bwMode="auto">
              <a:xfrm>
                <a:off x="1633538" y="3719512"/>
                <a:ext cx="1108075" cy="855663"/>
              </a:xfrm>
              <a:custGeom>
                <a:avLst/>
                <a:gdLst>
                  <a:gd name="T0" fmla="*/ 2147483646 w 425"/>
                  <a:gd name="T1" fmla="*/ 2147483646 h 298"/>
                  <a:gd name="T2" fmla="*/ 2147483646 w 425"/>
                  <a:gd name="T3" fmla="*/ 2147483646 h 298"/>
                  <a:gd name="T4" fmla="*/ 2147483646 w 425"/>
                  <a:gd name="T5" fmla="*/ 2147483646 h 298"/>
                  <a:gd name="T6" fmla="*/ 2147483646 w 425"/>
                  <a:gd name="T7" fmla="*/ 2147483646 h 298"/>
                  <a:gd name="T8" fmla="*/ 2147483646 w 425"/>
                  <a:gd name="T9" fmla="*/ 2147483646 h 298"/>
                  <a:gd name="T10" fmla="*/ 2147483646 w 425"/>
                  <a:gd name="T11" fmla="*/ 2147483646 h 298"/>
                  <a:gd name="T12" fmla="*/ 2147483646 w 425"/>
                  <a:gd name="T13" fmla="*/ 2147483646 h 298"/>
                  <a:gd name="T14" fmla="*/ 2147483646 w 425"/>
                  <a:gd name="T15" fmla="*/ 2147483646 h 298"/>
                  <a:gd name="T16" fmla="*/ 2147483646 w 425"/>
                  <a:gd name="T17" fmla="*/ 2147483646 h 298"/>
                  <a:gd name="T18" fmla="*/ 2147483646 w 425"/>
                  <a:gd name="T19" fmla="*/ 2147483646 h 298"/>
                  <a:gd name="T20" fmla="*/ 2147483646 w 425"/>
                  <a:gd name="T21" fmla="*/ 2147483646 h 298"/>
                  <a:gd name="T22" fmla="*/ 2147483646 w 425"/>
                  <a:gd name="T23" fmla="*/ 2147483646 h 298"/>
                  <a:gd name="T24" fmla="*/ 2147483646 w 425"/>
                  <a:gd name="T25" fmla="*/ 2147483646 h 298"/>
                  <a:gd name="T26" fmla="*/ 2147483646 w 425"/>
                  <a:gd name="T27" fmla="*/ 2147483646 h 298"/>
                  <a:gd name="T28" fmla="*/ 2147483646 w 425"/>
                  <a:gd name="T29" fmla="*/ 2147483646 h 298"/>
                  <a:gd name="T30" fmla="*/ 2147483646 w 425"/>
                  <a:gd name="T31" fmla="*/ 2147483646 h 298"/>
                  <a:gd name="T32" fmla="*/ 2147483646 w 425"/>
                  <a:gd name="T33" fmla="*/ 2147483646 h 298"/>
                  <a:gd name="T34" fmla="*/ 2147483646 w 425"/>
                  <a:gd name="T35" fmla="*/ 2147483646 h 298"/>
                  <a:gd name="T36" fmla="*/ 2147483646 w 425"/>
                  <a:gd name="T37" fmla="*/ 2147483646 h 298"/>
                  <a:gd name="T38" fmla="*/ 2147483646 w 425"/>
                  <a:gd name="T39" fmla="*/ 2147483646 h 298"/>
                  <a:gd name="T40" fmla="*/ 2147483646 w 425"/>
                  <a:gd name="T41" fmla="*/ 2147483646 h 298"/>
                  <a:gd name="T42" fmla="*/ 2147483646 w 425"/>
                  <a:gd name="T43" fmla="*/ 2147483646 h 298"/>
                  <a:gd name="T44" fmla="*/ 2147483646 w 425"/>
                  <a:gd name="T45" fmla="*/ 2147483646 h 298"/>
                  <a:gd name="T46" fmla="*/ 2147483646 w 425"/>
                  <a:gd name="T47" fmla="*/ 2147483646 h 298"/>
                  <a:gd name="T48" fmla="*/ 2147483646 w 425"/>
                  <a:gd name="T49" fmla="*/ 2147483646 h 298"/>
                  <a:gd name="T50" fmla="*/ 2147483646 w 425"/>
                  <a:gd name="T51" fmla="*/ 2147483646 h 298"/>
                  <a:gd name="T52" fmla="*/ 2147483646 w 425"/>
                  <a:gd name="T53" fmla="*/ 2147483646 h 298"/>
                  <a:gd name="T54" fmla="*/ 2147483646 w 425"/>
                  <a:gd name="T55" fmla="*/ 2147483646 h 298"/>
                  <a:gd name="T56" fmla="*/ 2147483646 w 425"/>
                  <a:gd name="T57" fmla="*/ 2147483646 h 298"/>
                  <a:gd name="T58" fmla="*/ 2147483646 w 425"/>
                  <a:gd name="T59" fmla="*/ 2147483646 h 298"/>
                  <a:gd name="T60" fmla="*/ 2147483646 w 425"/>
                  <a:gd name="T61" fmla="*/ 2147483646 h 298"/>
                  <a:gd name="T62" fmla="*/ 2147483646 w 425"/>
                  <a:gd name="T63" fmla="*/ 2147483646 h 298"/>
                  <a:gd name="T64" fmla="*/ 2147483646 w 425"/>
                  <a:gd name="T65" fmla="*/ 2147483646 h 298"/>
                  <a:gd name="T66" fmla="*/ 2147483646 w 425"/>
                  <a:gd name="T67" fmla="*/ 2147483646 h 298"/>
                  <a:gd name="T68" fmla="*/ 0 w 425"/>
                  <a:gd name="T69" fmla="*/ 2147483646 h 298"/>
                  <a:gd name="T70" fmla="*/ 2147483646 w 425"/>
                  <a:gd name="T71" fmla="*/ 2147483646 h 298"/>
                  <a:gd name="T72" fmla="*/ 2147483646 w 425"/>
                  <a:gd name="T73" fmla="*/ 2147483646 h 298"/>
                  <a:gd name="T74" fmla="*/ 2147483646 w 425"/>
                  <a:gd name="T75" fmla="*/ 2147483646 h 298"/>
                  <a:gd name="T76" fmla="*/ 2147483646 w 425"/>
                  <a:gd name="T77" fmla="*/ 0 h 298"/>
                  <a:gd name="T78" fmla="*/ 2147483646 w 425"/>
                  <a:gd name="T79" fmla="*/ 2147483646 h 298"/>
                  <a:gd name="T80" fmla="*/ 2147483646 w 425"/>
                  <a:gd name="T81" fmla="*/ 2147483646 h 298"/>
                  <a:gd name="T82" fmla="*/ 2147483646 w 425"/>
                  <a:gd name="T83" fmla="*/ 2147483646 h 298"/>
                  <a:gd name="T84" fmla="*/ 2147483646 w 425"/>
                  <a:gd name="T85" fmla="*/ 2147483646 h 298"/>
                  <a:gd name="T86" fmla="*/ 2147483646 w 425"/>
                  <a:gd name="T87" fmla="*/ 2147483646 h 298"/>
                  <a:gd name="T88" fmla="*/ 2147483646 w 425"/>
                  <a:gd name="T89" fmla="*/ 2147483646 h 298"/>
                  <a:gd name="T90" fmla="*/ 2147483646 w 425"/>
                  <a:gd name="T91" fmla="*/ 2147483646 h 298"/>
                  <a:gd name="T92" fmla="*/ 2147483646 w 425"/>
                  <a:gd name="T93" fmla="*/ 2147483646 h 298"/>
                  <a:gd name="T94" fmla="*/ 2147483646 w 425"/>
                  <a:gd name="T95" fmla="*/ 2147483646 h 298"/>
                  <a:gd name="T96" fmla="*/ 2147483646 w 425"/>
                  <a:gd name="T97" fmla="*/ 2147483646 h 298"/>
                  <a:gd name="T98" fmla="*/ 2147483646 w 425"/>
                  <a:gd name="T99" fmla="*/ 2147483646 h 298"/>
                  <a:gd name="T100" fmla="*/ 2147483646 w 425"/>
                  <a:gd name="T101" fmla="*/ 2147483646 h 298"/>
                  <a:gd name="T102" fmla="*/ 2147483646 w 425"/>
                  <a:gd name="T103" fmla="*/ 2147483646 h 298"/>
                  <a:gd name="T104" fmla="*/ 2147483646 w 425"/>
                  <a:gd name="T105" fmla="*/ 2147483646 h 29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5"/>
                  <a:gd name="T160" fmla="*/ 0 h 298"/>
                  <a:gd name="T161" fmla="*/ 425 w 425"/>
                  <a:gd name="T162" fmla="*/ 298 h 29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5" h="298">
                    <a:moveTo>
                      <a:pt x="263" y="277"/>
                    </a:moveTo>
                    <a:lnTo>
                      <a:pt x="190" y="276"/>
                    </a:lnTo>
                    <a:lnTo>
                      <a:pt x="157" y="276"/>
                    </a:lnTo>
                    <a:lnTo>
                      <a:pt x="140" y="287"/>
                    </a:lnTo>
                    <a:lnTo>
                      <a:pt x="124" y="292"/>
                    </a:lnTo>
                    <a:lnTo>
                      <a:pt x="101" y="292"/>
                    </a:lnTo>
                    <a:lnTo>
                      <a:pt x="76" y="294"/>
                    </a:lnTo>
                    <a:lnTo>
                      <a:pt x="61" y="298"/>
                    </a:lnTo>
                    <a:lnTo>
                      <a:pt x="51" y="291"/>
                    </a:lnTo>
                    <a:lnTo>
                      <a:pt x="46" y="279"/>
                    </a:lnTo>
                    <a:lnTo>
                      <a:pt x="50" y="266"/>
                    </a:lnTo>
                    <a:lnTo>
                      <a:pt x="46" y="249"/>
                    </a:lnTo>
                    <a:lnTo>
                      <a:pt x="46" y="244"/>
                    </a:lnTo>
                    <a:lnTo>
                      <a:pt x="46" y="243"/>
                    </a:lnTo>
                    <a:lnTo>
                      <a:pt x="100" y="243"/>
                    </a:lnTo>
                    <a:lnTo>
                      <a:pt x="100" y="230"/>
                    </a:lnTo>
                    <a:lnTo>
                      <a:pt x="104" y="230"/>
                    </a:lnTo>
                    <a:lnTo>
                      <a:pt x="115" y="229"/>
                    </a:lnTo>
                    <a:lnTo>
                      <a:pt x="121" y="228"/>
                    </a:lnTo>
                    <a:lnTo>
                      <a:pt x="130" y="229"/>
                    </a:lnTo>
                    <a:lnTo>
                      <a:pt x="139" y="228"/>
                    </a:lnTo>
                    <a:lnTo>
                      <a:pt x="142" y="225"/>
                    </a:lnTo>
                    <a:lnTo>
                      <a:pt x="143" y="218"/>
                    </a:lnTo>
                    <a:lnTo>
                      <a:pt x="146" y="215"/>
                    </a:lnTo>
                    <a:lnTo>
                      <a:pt x="150" y="214"/>
                    </a:lnTo>
                    <a:lnTo>
                      <a:pt x="155" y="219"/>
                    </a:lnTo>
                    <a:lnTo>
                      <a:pt x="162" y="223"/>
                    </a:lnTo>
                    <a:lnTo>
                      <a:pt x="173" y="225"/>
                    </a:lnTo>
                    <a:lnTo>
                      <a:pt x="175" y="229"/>
                    </a:lnTo>
                    <a:lnTo>
                      <a:pt x="179" y="230"/>
                    </a:lnTo>
                    <a:lnTo>
                      <a:pt x="186" y="229"/>
                    </a:lnTo>
                    <a:lnTo>
                      <a:pt x="194" y="233"/>
                    </a:lnTo>
                    <a:lnTo>
                      <a:pt x="200" y="238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8" y="232"/>
                    </a:lnTo>
                    <a:lnTo>
                      <a:pt x="238" y="232"/>
                    </a:lnTo>
                    <a:lnTo>
                      <a:pt x="240" y="228"/>
                    </a:lnTo>
                    <a:lnTo>
                      <a:pt x="242" y="224"/>
                    </a:lnTo>
                    <a:lnTo>
                      <a:pt x="236" y="218"/>
                    </a:lnTo>
                    <a:lnTo>
                      <a:pt x="229" y="215"/>
                    </a:lnTo>
                    <a:lnTo>
                      <a:pt x="224" y="217"/>
                    </a:lnTo>
                    <a:lnTo>
                      <a:pt x="215" y="219"/>
                    </a:lnTo>
                    <a:lnTo>
                      <a:pt x="211" y="222"/>
                    </a:lnTo>
                    <a:lnTo>
                      <a:pt x="202" y="224"/>
                    </a:lnTo>
                    <a:lnTo>
                      <a:pt x="194" y="218"/>
                    </a:lnTo>
                    <a:lnTo>
                      <a:pt x="193" y="213"/>
                    </a:lnTo>
                    <a:lnTo>
                      <a:pt x="188" y="209"/>
                    </a:lnTo>
                    <a:lnTo>
                      <a:pt x="182" y="209"/>
                    </a:lnTo>
                    <a:lnTo>
                      <a:pt x="175" y="213"/>
                    </a:lnTo>
                    <a:lnTo>
                      <a:pt x="171" y="209"/>
                    </a:lnTo>
                    <a:lnTo>
                      <a:pt x="167" y="203"/>
                    </a:lnTo>
                    <a:lnTo>
                      <a:pt x="163" y="200"/>
                    </a:lnTo>
                    <a:lnTo>
                      <a:pt x="157" y="200"/>
                    </a:lnTo>
                    <a:lnTo>
                      <a:pt x="151" y="199"/>
                    </a:lnTo>
                    <a:lnTo>
                      <a:pt x="139" y="204"/>
                    </a:lnTo>
                    <a:lnTo>
                      <a:pt x="135" y="200"/>
                    </a:lnTo>
                    <a:lnTo>
                      <a:pt x="131" y="203"/>
                    </a:lnTo>
                    <a:lnTo>
                      <a:pt x="124" y="205"/>
                    </a:lnTo>
                    <a:lnTo>
                      <a:pt x="121" y="214"/>
                    </a:lnTo>
                    <a:lnTo>
                      <a:pt x="69" y="214"/>
                    </a:lnTo>
                    <a:lnTo>
                      <a:pt x="69" y="213"/>
                    </a:lnTo>
                    <a:lnTo>
                      <a:pt x="67" y="204"/>
                    </a:lnTo>
                    <a:lnTo>
                      <a:pt x="55" y="196"/>
                    </a:lnTo>
                    <a:lnTo>
                      <a:pt x="53" y="192"/>
                    </a:lnTo>
                    <a:lnTo>
                      <a:pt x="51" y="181"/>
                    </a:lnTo>
                    <a:lnTo>
                      <a:pt x="39" y="162"/>
                    </a:lnTo>
                    <a:lnTo>
                      <a:pt x="27" y="147"/>
                    </a:lnTo>
                    <a:lnTo>
                      <a:pt x="15" y="138"/>
                    </a:lnTo>
                    <a:lnTo>
                      <a:pt x="0" y="133"/>
                    </a:lnTo>
                    <a:lnTo>
                      <a:pt x="16" y="123"/>
                    </a:lnTo>
                    <a:lnTo>
                      <a:pt x="39" y="100"/>
                    </a:lnTo>
                    <a:lnTo>
                      <a:pt x="58" y="71"/>
                    </a:lnTo>
                    <a:lnTo>
                      <a:pt x="69" y="46"/>
                    </a:lnTo>
                    <a:lnTo>
                      <a:pt x="71" y="22"/>
                    </a:lnTo>
                    <a:lnTo>
                      <a:pt x="89" y="9"/>
                    </a:lnTo>
                    <a:lnTo>
                      <a:pt x="146" y="4"/>
                    </a:lnTo>
                    <a:lnTo>
                      <a:pt x="185" y="0"/>
                    </a:lnTo>
                    <a:lnTo>
                      <a:pt x="202" y="0"/>
                    </a:lnTo>
                    <a:lnTo>
                      <a:pt x="221" y="6"/>
                    </a:lnTo>
                    <a:lnTo>
                      <a:pt x="244" y="23"/>
                    </a:lnTo>
                    <a:lnTo>
                      <a:pt x="265" y="32"/>
                    </a:lnTo>
                    <a:lnTo>
                      <a:pt x="282" y="33"/>
                    </a:lnTo>
                    <a:lnTo>
                      <a:pt x="293" y="38"/>
                    </a:lnTo>
                    <a:lnTo>
                      <a:pt x="297" y="43"/>
                    </a:lnTo>
                    <a:lnTo>
                      <a:pt x="306" y="63"/>
                    </a:lnTo>
                    <a:lnTo>
                      <a:pt x="324" y="87"/>
                    </a:lnTo>
                    <a:lnTo>
                      <a:pt x="344" y="105"/>
                    </a:lnTo>
                    <a:lnTo>
                      <a:pt x="389" y="132"/>
                    </a:lnTo>
                    <a:lnTo>
                      <a:pt x="374" y="144"/>
                    </a:lnTo>
                    <a:lnTo>
                      <a:pt x="371" y="154"/>
                    </a:lnTo>
                    <a:lnTo>
                      <a:pt x="379" y="187"/>
                    </a:lnTo>
                    <a:lnTo>
                      <a:pt x="385" y="206"/>
                    </a:lnTo>
                    <a:lnTo>
                      <a:pt x="391" y="222"/>
                    </a:lnTo>
                    <a:lnTo>
                      <a:pt x="397" y="227"/>
                    </a:lnTo>
                    <a:lnTo>
                      <a:pt x="414" y="237"/>
                    </a:lnTo>
                    <a:lnTo>
                      <a:pt x="423" y="247"/>
                    </a:lnTo>
                    <a:lnTo>
                      <a:pt x="425" y="271"/>
                    </a:lnTo>
                    <a:lnTo>
                      <a:pt x="425" y="287"/>
                    </a:lnTo>
                    <a:lnTo>
                      <a:pt x="424" y="292"/>
                    </a:lnTo>
                    <a:lnTo>
                      <a:pt x="418" y="291"/>
                    </a:lnTo>
                    <a:lnTo>
                      <a:pt x="389" y="294"/>
                    </a:lnTo>
                    <a:lnTo>
                      <a:pt x="367" y="296"/>
                    </a:lnTo>
                    <a:lnTo>
                      <a:pt x="344" y="294"/>
                    </a:lnTo>
                    <a:lnTo>
                      <a:pt x="328" y="287"/>
                    </a:lnTo>
                    <a:lnTo>
                      <a:pt x="302" y="277"/>
                    </a:lnTo>
                    <a:lnTo>
                      <a:pt x="263" y="277"/>
                    </a:lnTo>
                    <a:close/>
                  </a:path>
                </a:pathLst>
              </a:custGeom>
              <a:solidFill>
                <a:srgbClr val="D0D0FF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auto">
              <a:xfrm>
                <a:off x="1754188" y="4291012"/>
                <a:ext cx="509587" cy="125413"/>
              </a:xfrm>
              <a:custGeom>
                <a:avLst/>
                <a:gdLst>
                  <a:gd name="T0" fmla="*/ 2147483646 w 196"/>
                  <a:gd name="T1" fmla="*/ 2147483646 h 44"/>
                  <a:gd name="T2" fmla="*/ 2147483646 w 196"/>
                  <a:gd name="T3" fmla="*/ 2147483646 h 44"/>
                  <a:gd name="T4" fmla="*/ 2147483646 w 196"/>
                  <a:gd name="T5" fmla="*/ 2147483646 h 44"/>
                  <a:gd name="T6" fmla="*/ 2147483646 w 196"/>
                  <a:gd name="T7" fmla="*/ 2147483646 h 44"/>
                  <a:gd name="T8" fmla="*/ 2147483646 w 196"/>
                  <a:gd name="T9" fmla="*/ 2147483646 h 44"/>
                  <a:gd name="T10" fmla="*/ 2147483646 w 196"/>
                  <a:gd name="T11" fmla="*/ 2147483646 h 44"/>
                  <a:gd name="T12" fmla="*/ 2147483646 w 196"/>
                  <a:gd name="T13" fmla="*/ 0 h 44"/>
                  <a:gd name="T14" fmla="*/ 2147483646 w 196"/>
                  <a:gd name="T15" fmla="*/ 2147483646 h 44"/>
                  <a:gd name="T16" fmla="*/ 2147483646 w 196"/>
                  <a:gd name="T17" fmla="*/ 2147483646 h 44"/>
                  <a:gd name="T18" fmla="*/ 2147483646 w 196"/>
                  <a:gd name="T19" fmla="*/ 2147483646 h 44"/>
                  <a:gd name="T20" fmla="*/ 2147483646 w 196"/>
                  <a:gd name="T21" fmla="*/ 2147483646 h 44"/>
                  <a:gd name="T22" fmla="*/ 2147483646 w 196"/>
                  <a:gd name="T23" fmla="*/ 2147483646 h 44"/>
                  <a:gd name="T24" fmla="*/ 2147483646 w 196"/>
                  <a:gd name="T25" fmla="*/ 2147483646 h 44"/>
                  <a:gd name="T26" fmla="*/ 2147483646 w 196"/>
                  <a:gd name="T27" fmla="*/ 2147483646 h 44"/>
                  <a:gd name="T28" fmla="*/ 2147483646 w 196"/>
                  <a:gd name="T29" fmla="*/ 2147483646 h 44"/>
                  <a:gd name="T30" fmla="*/ 2147483646 w 196"/>
                  <a:gd name="T31" fmla="*/ 2147483646 h 44"/>
                  <a:gd name="T32" fmla="*/ 2147483646 w 196"/>
                  <a:gd name="T33" fmla="*/ 2147483646 h 44"/>
                  <a:gd name="T34" fmla="*/ 2147483646 w 196"/>
                  <a:gd name="T35" fmla="*/ 2147483646 h 44"/>
                  <a:gd name="T36" fmla="*/ 2147483646 w 196"/>
                  <a:gd name="T37" fmla="*/ 2147483646 h 44"/>
                  <a:gd name="T38" fmla="*/ 2147483646 w 196"/>
                  <a:gd name="T39" fmla="*/ 2147483646 h 44"/>
                  <a:gd name="T40" fmla="*/ 2147483646 w 196"/>
                  <a:gd name="T41" fmla="*/ 2147483646 h 44"/>
                  <a:gd name="T42" fmla="*/ 2147483646 w 196"/>
                  <a:gd name="T43" fmla="*/ 2147483646 h 44"/>
                  <a:gd name="T44" fmla="*/ 2147483646 w 196"/>
                  <a:gd name="T45" fmla="*/ 2147483646 h 44"/>
                  <a:gd name="T46" fmla="*/ 2147483646 w 196"/>
                  <a:gd name="T47" fmla="*/ 2147483646 h 44"/>
                  <a:gd name="T48" fmla="*/ 2147483646 w 196"/>
                  <a:gd name="T49" fmla="*/ 2147483646 h 44"/>
                  <a:gd name="T50" fmla="*/ 2147483646 w 196"/>
                  <a:gd name="T51" fmla="*/ 2147483646 h 44"/>
                  <a:gd name="T52" fmla="*/ 2147483646 w 196"/>
                  <a:gd name="T53" fmla="*/ 2147483646 h 44"/>
                  <a:gd name="T54" fmla="*/ 2147483646 w 196"/>
                  <a:gd name="T55" fmla="*/ 2147483646 h 44"/>
                  <a:gd name="T56" fmla="*/ 2147483646 w 196"/>
                  <a:gd name="T57" fmla="*/ 2147483646 h 44"/>
                  <a:gd name="T58" fmla="*/ 2147483646 w 196"/>
                  <a:gd name="T59" fmla="*/ 2147483646 h 44"/>
                  <a:gd name="T60" fmla="*/ 2147483646 w 196"/>
                  <a:gd name="T61" fmla="*/ 2147483646 h 44"/>
                  <a:gd name="T62" fmla="*/ 2147483646 w 196"/>
                  <a:gd name="T63" fmla="*/ 2147483646 h 44"/>
                  <a:gd name="T64" fmla="*/ 2147483646 w 196"/>
                  <a:gd name="T65" fmla="*/ 2147483646 h 44"/>
                  <a:gd name="T66" fmla="*/ 2147483646 w 196"/>
                  <a:gd name="T67" fmla="*/ 2147483646 h 44"/>
                  <a:gd name="T68" fmla="*/ 2147483646 w 196"/>
                  <a:gd name="T69" fmla="*/ 2147483646 h 44"/>
                  <a:gd name="T70" fmla="*/ 2147483646 w 196"/>
                  <a:gd name="T71" fmla="*/ 2147483646 h 44"/>
                  <a:gd name="T72" fmla="*/ 2147483646 w 196"/>
                  <a:gd name="T73" fmla="*/ 2147483646 h 44"/>
                  <a:gd name="T74" fmla="*/ 2147483646 w 196"/>
                  <a:gd name="T75" fmla="*/ 2147483646 h 44"/>
                  <a:gd name="T76" fmla="*/ 2147483646 w 196"/>
                  <a:gd name="T77" fmla="*/ 2147483646 h 44"/>
                  <a:gd name="T78" fmla="*/ 2147483646 w 196"/>
                  <a:gd name="T79" fmla="*/ 2147483646 h 44"/>
                  <a:gd name="T80" fmla="*/ 2147483646 w 196"/>
                  <a:gd name="T81" fmla="*/ 2147483646 h 44"/>
                  <a:gd name="T82" fmla="*/ 2147483646 w 196"/>
                  <a:gd name="T83" fmla="*/ 2147483646 h 44"/>
                  <a:gd name="T84" fmla="*/ 2147483646 w 196"/>
                  <a:gd name="T85" fmla="*/ 2147483646 h 44"/>
                  <a:gd name="T86" fmla="*/ 2147483646 w 196"/>
                  <a:gd name="T87" fmla="*/ 2147483646 h 44"/>
                  <a:gd name="T88" fmla="*/ 2147483646 w 196"/>
                  <a:gd name="T89" fmla="*/ 2147483646 h 44"/>
                  <a:gd name="T90" fmla="*/ 2147483646 w 196"/>
                  <a:gd name="T91" fmla="*/ 2147483646 h 44"/>
                  <a:gd name="T92" fmla="*/ 2147483646 w 196"/>
                  <a:gd name="T93" fmla="*/ 2147483646 h 44"/>
                  <a:gd name="T94" fmla="*/ 0 w 196"/>
                  <a:gd name="T95" fmla="*/ 2147483646 h 44"/>
                  <a:gd name="T96" fmla="*/ 0 w 196"/>
                  <a:gd name="T97" fmla="*/ 2147483646 h 44"/>
                  <a:gd name="T98" fmla="*/ 2147483646 w 196"/>
                  <a:gd name="T99" fmla="*/ 2147483646 h 44"/>
                  <a:gd name="T100" fmla="*/ 2147483646 w 196"/>
                  <a:gd name="T101" fmla="*/ 2147483646 h 44"/>
                  <a:gd name="T102" fmla="*/ 2147483646 w 196"/>
                  <a:gd name="T103" fmla="*/ 2147483646 h 44"/>
                  <a:gd name="T104" fmla="*/ 2147483646 w 196"/>
                  <a:gd name="T105" fmla="*/ 2147483646 h 4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96"/>
                  <a:gd name="T160" fmla="*/ 0 h 44"/>
                  <a:gd name="T161" fmla="*/ 196 w 196"/>
                  <a:gd name="T162" fmla="*/ 44 h 4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96" h="44">
                    <a:moveTo>
                      <a:pt x="23" y="15"/>
                    </a:moveTo>
                    <a:lnTo>
                      <a:pt x="75" y="15"/>
                    </a:lnTo>
                    <a:lnTo>
                      <a:pt x="78" y="6"/>
                    </a:lnTo>
                    <a:lnTo>
                      <a:pt x="85" y="4"/>
                    </a:lnTo>
                    <a:lnTo>
                      <a:pt x="89" y="1"/>
                    </a:lnTo>
                    <a:lnTo>
                      <a:pt x="93" y="5"/>
                    </a:lnTo>
                    <a:lnTo>
                      <a:pt x="105" y="0"/>
                    </a:lnTo>
                    <a:lnTo>
                      <a:pt x="111" y="1"/>
                    </a:lnTo>
                    <a:lnTo>
                      <a:pt x="117" y="1"/>
                    </a:lnTo>
                    <a:lnTo>
                      <a:pt x="121" y="4"/>
                    </a:lnTo>
                    <a:lnTo>
                      <a:pt x="125" y="10"/>
                    </a:lnTo>
                    <a:lnTo>
                      <a:pt x="129" y="14"/>
                    </a:lnTo>
                    <a:lnTo>
                      <a:pt x="136" y="10"/>
                    </a:lnTo>
                    <a:lnTo>
                      <a:pt x="142" y="10"/>
                    </a:lnTo>
                    <a:lnTo>
                      <a:pt x="147" y="14"/>
                    </a:lnTo>
                    <a:lnTo>
                      <a:pt x="148" y="19"/>
                    </a:lnTo>
                    <a:lnTo>
                      <a:pt x="156" y="25"/>
                    </a:lnTo>
                    <a:lnTo>
                      <a:pt x="165" y="23"/>
                    </a:lnTo>
                    <a:lnTo>
                      <a:pt x="169" y="20"/>
                    </a:lnTo>
                    <a:lnTo>
                      <a:pt x="178" y="18"/>
                    </a:lnTo>
                    <a:lnTo>
                      <a:pt x="183" y="16"/>
                    </a:lnTo>
                    <a:lnTo>
                      <a:pt x="190" y="19"/>
                    </a:lnTo>
                    <a:lnTo>
                      <a:pt x="196" y="25"/>
                    </a:lnTo>
                    <a:lnTo>
                      <a:pt x="194" y="29"/>
                    </a:lnTo>
                    <a:lnTo>
                      <a:pt x="192" y="33"/>
                    </a:lnTo>
                    <a:lnTo>
                      <a:pt x="182" y="33"/>
                    </a:lnTo>
                    <a:lnTo>
                      <a:pt x="174" y="35"/>
                    </a:lnTo>
                    <a:lnTo>
                      <a:pt x="169" y="39"/>
                    </a:lnTo>
                    <a:lnTo>
                      <a:pt x="154" y="39"/>
                    </a:lnTo>
                    <a:lnTo>
                      <a:pt x="148" y="34"/>
                    </a:lnTo>
                    <a:lnTo>
                      <a:pt x="140" y="30"/>
                    </a:lnTo>
                    <a:lnTo>
                      <a:pt x="133" y="31"/>
                    </a:lnTo>
                    <a:lnTo>
                      <a:pt x="129" y="30"/>
                    </a:lnTo>
                    <a:lnTo>
                      <a:pt x="127" y="26"/>
                    </a:lnTo>
                    <a:lnTo>
                      <a:pt x="116" y="24"/>
                    </a:lnTo>
                    <a:lnTo>
                      <a:pt x="109" y="20"/>
                    </a:lnTo>
                    <a:lnTo>
                      <a:pt x="104" y="15"/>
                    </a:lnTo>
                    <a:lnTo>
                      <a:pt x="100" y="16"/>
                    </a:lnTo>
                    <a:lnTo>
                      <a:pt x="97" y="19"/>
                    </a:lnTo>
                    <a:lnTo>
                      <a:pt x="96" y="26"/>
                    </a:lnTo>
                    <a:lnTo>
                      <a:pt x="93" y="29"/>
                    </a:lnTo>
                    <a:lnTo>
                      <a:pt x="84" y="30"/>
                    </a:lnTo>
                    <a:lnTo>
                      <a:pt x="75" y="29"/>
                    </a:lnTo>
                    <a:lnTo>
                      <a:pt x="69" y="30"/>
                    </a:lnTo>
                    <a:lnTo>
                      <a:pt x="58" y="31"/>
                    </a:lnTo>
                    <a:lnTo>
                      <a:pt x="54" y="31"/>
                    </a:lnTo>
                    <a:lnTo>
                      <a:pt x="54" y="44"/>
                    </a:lnTo>
                    <a:lnTo>
                      <a:pt x="0" y="44"/>
                    </a:lnTo>
                    <a:lnTo>
                      <a:pt x="0" y="29"/>
                    </a:lnTo>
                    <a:lnTo>
                      <a:pt x="5" y="24"/>
                    </a:lnTo>
                    <a:lnTo>
                      <a:pt x="20" y="21"/>
                    </a:lnTo>
                    <a:lnTo>
                      <a:pt x="23" y="18"/>
                    </a:lnTo>
                    <a:lnTo>
                      <a:pt x="23" y="15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 dirty="0"/>
              </a:p>
            </p:txBody>
          </p:sp>
          <p:sp>
            <p:nvSpPr>
              <p:cNvPr id="56" name="Freeform 13"/>
              <p:cNvSpPr>
                <a:spLocks/>
              </p:cNvSpPr>
              <p:nvPr/>
            </p:nvSpPr>
            <p:spPr bwMode="auto">
              <a:xfrm>
                <a:off x="2076450" y="4514850"/>
                <a:ext cx="1389063" cy="1044575"/>
              </a:xfrm>
              <a:custGeom>
                <a:avLst/>
                <a:gdLst>
                  <a:gd name="T0" fmla="*/ 2147483646 w 533"/>
                  <a:gd name="T1" fmla="*/ 2147483646 h 364"/>
                  <a:gd name="T2" fmla="*/ 2147483646 w 533"/>
                  <a:gd name="T3" fmla="*/ 2147483646 h 364"/>
                  <a:gd name="T4" fmla="*/ 2147483646 w 533"/>
                  <a:gd name="T5" fmla="*/ 2147483646 h 364"/>
                  <a:gd name="T6" fmla="*/ 2147483646 w 533"/>
                  <a:gd name="T7" fmla="*/ 2147483646 h 364"/>
                  <a:gd name="T8" fmla="*/ 2147483646 w 533"/>
                  <a:gd name="T9" fmla="*/ 2147483646 h 364"/>
                  <a:gd name="T10" fmla="*/ 2147483646 w 533"/>
                  <a:gd name="T11" fmla="*/ 2147483646 h 364"/>
                  <a:gd name="T12" fmla="*/ 2147483646 w 533"/>
                  <a:gd name="T13" fmla="*/ 2147483646 h 364"/>
                  <a:gd name="T14" fmla="*/ 2147483646 w 533"/>
                  <a:gd name="T15" fmla="*/ 2147483646 h 364"/>
                  <a:gd name="T16" fmla="*/ 2147483646 w 533"/>
                  <a:gd name="T17" fmla="*/ 2147483646 h 364"/>
                  <a:gd name="T18" fmla="*/ 2147483646 w 533"/>
                  <a:gd name="T19" fmla="*/ 2147483646 h 364"/>
                  <a:gd name="T20" fmla="*/ 2147483646 w 533"/>
                  <a:gd name="T21" fmla="*/ 2147483646 h 364"/>
                  <a:gd name="T22" fmla="*/ 2147483646 w 533"/>
                  <a:gd name="T23" fmla="*/ 2147483646 h 364"/>
                  <a:gd name="T24" fmla="*/ 2147483646 w 533"/>
                  <a:gd name="T25" fmla="*/ 2147483646 h 364"/>
                  <a:gd name="T26" fmla="*/ 2147483646 w 533"/>
                  <a:gd name="T27" fmla="*/ 2147483646 h 364"/>
                  <a:gd name="T28" fmla="*/ 2147483646 w 533"/>
                  <a:gd name="T29" fmla="*/ 2147483646 h 364"/>
                  <a:gd name="T30" fmla="*/ 2147483646 w 533"/>
                  <a:gd name="T31" fmla="*/ 2147483646 h 364"/>
                  <a:gd name="T32" fmla="*/ 2147483646 w 533"/>
                  <a:gd name="T33" fmla="*/ 2147483646 h 364"/>
                  <a:gd name="T34" fmla="*/ 2147483646 w 533"/>
                  <a:gd name="T35" fmla="*/ 2147483646 h 364"/>
                  <a:gd name="T36" fmla="*/ 2147483646 w 533"/>
                  <a:gd name="T37" fmla="*/ 2147483646 h 364"/>
                  <a:gd name="T38" fmla="*/ 2147483646 w 533"/>
                  <a:gd name="T39" fmla="*/ 2147483646 h 364"/>
                  <a:gd name="T40" fmla="*/ 2147483646 w 533"/>
                  <a:gd name="T41" fmla="*/ 2147483646 h 364"/>
                  <a:gd name="T42" fmla="*/ 2147483646 w 533"/>
                  <a:gd name="T43" fmla="*/ 2147483646 h 364"/>
                  <a:gd name="T44" fmla="*/ 2147483646 w 533"/>
                  <a:gd name="T45" fmla="*/ 2147483646 h 364"/>
                  <a:gd name="T46" fmla="*/ 2147483646 w 533"/>
                  <a:gd name="T47" fmla="*/ 2147483646 h 364"/>
                  <a:gd name="T48" fmla="*/ 2147483646 w 533"/>
                  <a:gd name="T49" fmla="*/ 2147483646 h 364"/>
                  <a:gd name="T50" fmla="*/ 2147483646 w 533"/>
                  <a:gd name="T51" fmla="*/ 2147483646 h 364"/>
                  <a:gd name="T52" fmla="*/ 2147483646 w 533"/>
                  <a:gd name="T53" fmla="*/ 2147483646 h 364"/>
                  <a:gd name="T54" fmla="*/ 2147483646 w 533"/>
                  <a:gd name="T55" fmla="*/ 2147483646 h 364"/>
                  <a:gd name="T56" fmla="*/ 2147483646 w 533"/>
                  <a:gd name="T57" fmla="*/ 2147483646 h 364"/>
                  <a:gd name="T58" fmla="*/ 2147483646 w 533"/>
                  <a:gd name="T59" fmla="*/ 2147483646 h 364"/>
                  <a:gd name="T60" fmla="*/ 0 w 533"/>
                  <a:gd name="T61" fmla="*/ 2147483646 h 364"/>
                  <a:gd name="T62" fmla="*/ 0 w 533"/>
                  <a:gd name="T63" fmla="*/ 2147483646 h 364"/>
                  <a:gd name="T64" fmla="*/ 2147483646 w 533"/>
                  <a:gd name="T65" fmla="*/ 2147483646 h 364"/>
                  <a:gd name="T66" fmla="*/ 2147483646 w 533"/>
                  <a:gd name="T67" fmla="*/ 2147483646 h 364"/>
                  <a:gd name="T68" fmla="*/ 2147483646 w 533"/>
                  <a:gd name="T69" fmla="*/ 2147483646 h 364"/>
                  <a:gd name="T70" fmla="*/ 2147483646 w 533"/>
                  <a:gd name="T71" fmla="*/ 2147483646 h 364"/>
                  <a:gd name="T72" fmla="*/ 2147483646 w 533"/>
                  <a:gd name="T73" fmla="*/ 0 h 364"/>
                  <a:gd name="T74" fmla="*/ 2147483646 w 533"/>
                  <a:gd name="T75" fmla="*/ 2147483646 h 364"/>
                  <a:gd name="T76" fmla="*/ 2147483646 w 533"/>
                  <a:gd name="T77" fmla="*/ 2147483646 h 364"/>
                  <a:gd name="T78" fmla="*/ 2147483646 w 533"/>
                  <a:gd name="T79" fmla="*/ 2147483646 h 364"/>
                  <a:gd name="T80" fmla="*/ 2147483646 w 533"/>
                  <a:gd name="T81" fmla="*/ 2147483646 h 364"/>
                  <a:gd name="T82" fmla="*/ 2147483646 w 533"/>
                  <a:gd name="T83" fmla="*/ 2147483646 h 364"/>
                  <a:gd name="T84" fmla="*/ 2147483646 w 533"/>
                  <a:gd name="T85" fmla="*/ 2147483646 h 364"/>
                  <a:gd name="T86" fmla="*/ 2147483646 w 533"/>
                  <a:gd name="T87" fmla="*/ 2147483646 h 364"/>
                  <a:gd name="T88" fmla="*/ 2147483646 w 533"/>
                  <a:gd name="T89" fmla="*/ 2147483646 h 364"/>
                  <a:gd name="T90" fmla="*/ 2147483646 w 533"/>
                  <a:gd name="T91" fmla="*/ 2147483646 h 364"/>
                  <a:gd name="T92" fmla="*/ 2147483646 w 533"/>
                  <a:gd name="T93" fmla="*/ 2147483646 h 364"/>
                  <a:gd name="T94" fmla="*/ 2147483646 w 533"/>
                  <a:gd name="T95" fmla="*/ 2147483646 h 364"/>
                  <a:gd name="T96" fmla="*/ 2147483646 w 533"/>
                  <a:gd name="T97" fmla="*/ 2147483646 h 364"/>
                  <a:gd name="T98" fmla="*/ 2147483646 w 533"/>
                  <a:gd name="T99" fmla="*/ 2147483646 h 3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3"/>
                  <a:gd name="T151" fmla="*/ 0 h 364"/>
                  <a:gd name="T152" fmla="*/ 533 w 533"/>
                  <a:gd name="T153" fmla="*/ 364 h 3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3" h="364">
                    <a:moveTo>
                      <a:pt x="501" y="166"/>
                    </a:moveTo>
                    <a:lnTo>
                      <a:pt x="489" y="177"/>
                    </a:lnTo>
                    <a:lnTo>
                      <a:pt x="481" y="196"/>
                    </a:lnTo>
                    <a:lnTo>
                      <a:pt x="487" y="208"/>
                    </a:lnTo>
                    <a:lnTo>
                      <a:pt x="510" y="221"/>
                    </a:lnTo>
                    <a:lnTo>
                      <a:pt x="516" y="229"/>
                    </a:lnTo>
                    <a:lnTo>
                      <a:pt x="512" y="238"/>
                    </a:lnTo>
                    <a:lnTo>
                      <a:pt x="501" y="248"/>
                    </a:lnTo>
                    <a:lnTo>
                      <a:pt x="512" y="260"/>
                    </a:lnTo>
                    <a:lnTo>
                      <a:pt x="532" y="276"/>
                    </a:lnTo>
                    <a:lnTo>
                      <a:pt x="533" y="283"/>
                    </a:lnTo>
                    <a:lnTo>
                      <a:pt x="528" y="288"/>
                    </a:lnTo>
                    <a:lnTo>
                      <a:pt x="519" y="286"/>
                    </a:lnTo>
                    <a:lnTo>
                      <a:pt x="501" y="280"/>
                    </a:lnTo>
                    <a:lnTo>
                      <a:pt x="492" y="281"/>
                    </a:lnTo>
                    <a:lnTo>
                      <a:pt x="486" y="286"/>
                    </a:lnTo>
                    <a:lnTo>
                      <a:pt x="485" y="290"/>
                    </a:lnTo>
                    <a:lnTo>
                      <a:pt x="494" y="307"/>
                    </a:lnTo>
                    <a:lnTo>
                      <a:pt x="500" y="313"/>
                    </a:lnTo>
                    <a:lnTo>
                      <a:pt x="494" y="324"/>
                    </a:lnTo>
                    <a:lnTo>
                      <a:pt x="475" y="341"/>
                    </a:lnTo>
                    <a:lnTo>
                      <a:pt x="474" y="343"/>
                    </a:lnTo>
                    <a:lnTo>
                      <a:pt x="463" y="337"/>
                    </a:lnTo>
                    <a:lnTo>
                      <a:pt x="452" y="333"/>
                    </a:lnTo>
                    <a:lnTo>
                      <a:pt x="447" y="336"/>
                    </a:lnTo>
                    <a:lnTo>
                      <a:pt x="424" y="364"/>
                    </a:lnTo>
                    <a:lnTo>
                      <a:pt x="413" y="362"/>
                    </a:lnTo>
                    <a:lnTo>
                      <a:pt x="400" y="353"/>
                    </a:lnTo>
                    <a:lnTo>
                      <a:pt x="392" y="343"/>
                    </a:lnTo>
                    <a:lnTo>
                      <a:pt x="393" y="336"/>
                    </a:lnTo>
                    <a:lnTo>
                      <a:pt x="393" y="315"/>
                    </a:lnTo>
                    <a:lnTo>
                      <a:pt x="386" y="290"/>
                    </a:lnTo>
                    <a:lnTo>
                      <a:pt x="381" y="280"/>
                    </a:lnTo>
                    <a:lnTo>
                      <a:pt x="370" y="278"/>
                    </a:lnTo>
                    <a:lnTo>
                      <a:pt x="352" y="279"/>
                    </a:lnTo>
                    <a:lnTo>
                      <a:pt x="342" y="283"/>
                    </a:lnTo>
                    <a:lnTo>
                      <a:pt x="334" y="290"/>
                    </a:lnTo>
                    <a:lnTo>
                      <a:pt x="327" y="302"/>
                    </a:lnTo>
                    <a:lnTo>
                      <a:pt x="319" y="281"/>
                    </a:lnTo>
                    <a:lnTo>
                      <a:pt x="313" y="241"/>
                    </a:lnTo>
                    <a:lnTo>
                      <a:pt x="305" y="218"/>
                    </a:lnTo>
                    <a:lnTo>
                      <a:pt x="290" y="199"/>
                    </a:lnTo>
                    <a:lnTo>
                      <a:pt x="275" y="188"/>
                    </a:lnTo>
                    <a:lnTo>
                      <a:pt x="263" y="180"/>
                    </a:lnTo>
                    <a:lnTo>
                      <a:pt x="248" y="179"/>
                    </a:lnTo>
                    <a:lnTo>
                      <a:pt x="212" y="184"/>
                    </a:lnTo>
                    <a:lnTo>
                      <a:pt x="193" y="183"/>
                    </a:lnTo>
                    <a:lnTo>
                      <a:pt x="185" y="188"/>
                    </a:lnTo>
                    <a:lnTo>
                      <a:pt x="165" y="213"/>
                    </a:lnTo>
                    <a:lnTo>
                      <a:pt x="131" y="250"/>
                    </a:lnTo>
                    <a:lnTo>
                      <a:pt x="132" y="238"/>
                    </a:lnTo>
                    <a:lnTo>
                      <a:pt x="123" y="222"/>
                    </a:lnTo>
                    <a:lnTo>
                      <a:pt x="99" y="199"/>
                    </a:lnTo>
                    <a:lnTo>
                      <a:pt x="95" y="179"/>
                    </a:lnTo>
                    <a:lnTo>
                      <a:pt x="68" y="169"/>
                    </a:lnTo>
                    <a:lnTo>
                      <a:pt x="39" y="152"/>
                    </a:lnTo>
                    <a:lnTo>
                      <a:pt x="30" y="143"/>
                    </a:lnTo>
                    <a:lnTo>
                      <a:pt x="32" y="131"/>
                    </a:lnTo>
                    <a:lnTo>
                      <a:pt x="31" y="122"/>
                    </a:lnTo>
                    <a:lnTo>
                      <a:pt x="14" y="121"/>
                    </a:lnTo>
                    <a:lnTo>
                      <a:pt x="3" y="118"/>
                    </a:lnTo>
                    <a:lnTo>
                      <a:pt x="0" y="113"/>
                    </a:lnTo>
                    <a:lnTo>
                      <a:pt x="1" y="104"/>
                    </a:lnTo>
                    <a:lnTo>
                      <a:pt x="0" y="100"/>
                    </a:lnTo>
                    <a:lnTo>
                      <a:pt x="11" y="90"/>
                    </a:lnTo>
                    <a:lnTo>
                      <a:pt x="35" y="71"/>
                    </a:lnTo>
                    <a:lnTo>
                      <a:pt x="47" y="65"/>
                    </a:lnTo>
                    <a:lnTo>
                      <a:pt x="61" y="65"/>
                    </a:lnTo>
                    <a:lnTo>
                      <a:pt x="77" y="64"/>
                    </a:lnTo>
                    <a:lnTo>
                      <a:pt x="88" y="58"/>
                    </a:lnTo>
                    <a:lnTo>
                      <a:pt x="93" y="48"/>
                    </a:lnTo>
                    <a:lnTo>
                      <a:pt x="89" y="24"/>
                    </a:lnTo>
                    <a:lnTo>
                      <a:pt x="93" y="0"/>
                    </a:lnTo>
                    <a:lnTo>
                      <a:pt x="132" y="0"/>
                    </a:lnTo>
                    <a:lnTo>
                      <a:pt x="158" y="10"/>
                    </a:lnTo>
                    <a:lnTo>
                      <a:pt x="174" y="17"/>
                    </a:lnTo>
                    <a:lnTo>
                      <a:pt x="197" y="19"/>
                    </a:lnTo>
                    <a:lnTo>
                      <a:pt x="219" y="17"/>
                    </a:lnTo>
                    <a:lnTo>
                      <a:pt x="248" y="14"/>
                    </a:lnTo>
                    <a:lnTo>
                      <a:pt x="254" y="15"/>
                    </a:lnTo>
                    <a:lnTo>
                      <a:pt x="257" y="15"/>
                    </a:lnTo>
                    <a:lnTo>
                      <a:pt x="262" y="22"/>
                    </a:lnTo>
                    <a:lnTo>
                      <a:pt x="290" y="43"/>
                    </a:lnTo>
                    <a:lnTo>
                      <a:pt x="308" y="51"/>
                    </a:lnTo>
                    <a:lnTo>
                      <a:pt x="316" y="43"/>
                    </a:lnTo>
                    <a:lnTo>
                      <a:pt x="331" y="31"/>
                    </a:lnTo>
                    <a:lnTo>
                      <a:pt x="342" y="32"/>
                    </a:lnTo>
                    <a:lnTo>
                      <a:pt x="352" y="36"/>
                    </a:lnTo>
                    <a:lnTo>
                      <a:pt x="371" y="41"/>
                    </a:lnTo>
                    <a:lnTo>
                      <a:pt x="385" y="33"/>
                    </a:lnTo>
                    <a:lnTo>
                      <a:pt x="394" y="24"/>
                    </a:lnTo>
                    <a:lnTo>
                      <a:pt x="416" y="10"/>
                    </a:lnTo>
                    <a:lnTo>
                      <a:pt x="425" y="13"/>
                    </a:lnTo>
                    <a:lnTo>
                      <a:pt x="433" y="21"/>
                    </a:lnTo>
                    <a:lnTo>
                      <a:pt x="435" y="31"/>
                    </a:lnTo>
                    <a:lnTo>
                      <a:pt x="443" y="56"/>
                    </a:lnTo>
                    <a:lnTo>
                      <a:pt x="451" y="69"/>
                    </a:lnTo>
                    <a:lnTo>
                      <a:pt x="466" y="84"/>
                    </a:lnTo>
                    <a:lnTo>
                      <a:pt x="478" y="105"/>
                    </a:lnTo>
                    <a:lnTo>
                      <a:pt x="483" y="138"/>
                    </a:lnTo>
                    <a:lnTo>
                      <a:pt x="501" y="166"/>
                    </a:lnTo>
                    <a:close/>
                  </a:path>
                </a:pathLst>
              </a:custGeom>
              <a:solidFill>
                <a:srgbClr val="F2F2F2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7" name="Freeform 14"/>
              <p:cNvSpPr>
                <a:spLocks/>
              </p:cNvSpPr>
              <p:nvPr/>
            </p:nvSpPr>
            <p:spPr bwMode="auto">
              <a:xfrm>
                <a:off x="2616200" y="2190750"/>
                <a:ext cx="3019425" cy="2838450"/>
              </a:xfrm>
              <a:custGeom>
                <a:avLst/>
                <a:gdLst>
                  <a:gd name="T0" fmla="*/ 2147483646 w 1159"/>
                  <a:gd name="T1" fmla="*/ 2147483646 h 989"/>
                  <a:gd name="T2" fmla="*/ 2147483646 w 1159"/>
                  <a:gd name="T3" fmla="*/ 2147483646 h 989"/>
                  <a:gd name="T4" fmla="*/ 2147483646 w 1159"/>
                  <a:gd name="T5" fmla="*/ 2147483646 h 989"/>
                  <a:gd name="T6" fmla="*/ 2147483646 w 1159"/>
                  <a:gd name="T7" fmla="*/ 2147483646 h 989"/>
                  <a:gd name="T8" fmla="*/ 2147483646 w 1159"/>
                  <a:gd name="T9" fmla="*/ 2147483646 h 989"/>
                  <a:gd name="T10" fmla="*/ 2147483646 w 1159"/>
                  <a:gd name="T11" fmla="*/ 2147483646 h 989"/>
                  <a:gd name="T12" fmla="*/ 2147483646 w 1159"/>
                  <a:gd name="T13" fmla="*/ 2147483646 h 989"/>
                  <a:gd name="T14" fmla="*/ 2147483646 w 1159"/>
                  <a:gd name="T15" fmla="*/ 2147483646 h 989"/>
                  <a:gd name="T16" fmla="*/ 2147483646 w 1159"/>
                  <a:gd name="T17" fmla="*/ 2147483646 h 989"/>
                  <a:gd name="T18" fmla="*/ 2147483646 w 1159"/>
                  <a:gd name="T19" fmla="*/ 2147483646 h 989"/>
                  <a:gd name="T20" fmla="*/ 2147483646 w 1159"/>
                  <a:gd name="T21" fmla="*/ 2147483646 h 989"/>
                  <a:gd name="T22" fmla="*/ 2147483646 w 1159"/>
                  <a:gd name="T23" fmla="*/ 2147483646 h 989"/>
                  <a:gd name="T24" fmla="*/ 2147483646 w 1159"/>
                  <a:gd name="T25" fmla="*/ 2147483646 h 989"/>
                  <a:gd name="T26" fmla="*/ 2147483646 w 1159"/>
                  <a:gd name="T27" fmla="*/ 2147483646 h 989"/>
                  <a:gd name="T28" fmla="*/ 2147483646 w 1159"/>
                  <a:gd name="T29" fmla="*/ 2147483646 h 989"/>
                  <a:gd name="T30" fmla="*/ 2147483646 w 1159"/>
                  <a:gd name="T31" fmla="*/ 2147483646 h 989"/>
                  <a:gd name="T32" fmla="*/ 2147483646 w 1159"/>
                  <a:gd name="T33" fmla="*/ 2147483646 h 989"/>
                  <a:gd name="T34" fmla="*/ 2147483646 w 1159"/>
                  <a:gd name="T35" fmla="*/ 2147483646 h 989"/>
                  <a:gd name="T36" fmla="*/ 2147483646 w 1159"/>
                  <a:gd name="T37" fmla="*/ 2147483646 h 989"/>
                  <a:gd name="T38" fmla="*/ 2147483646 w 1159"/>
                  <a:gd name="T39" fmla="*/ 2147483646 h 989"/>
                  <a:gd name="T40" fmla="*/ 2147483646 w 1159"/>
                  <a:gd name="T41" fmla="*/ 2147483646 h 989"/>
                  <a:gd name="T42" fmla="*/ 2147483646 w 1159"/>
                  <a:gd name="T43" fmla="*/ 2147483646 h 989"/>
                  <a:gd name="T44" fmla="*/ 2147483646 w 1159"/>
                  <a:gd name="T45" fmla="*/ 2147483646 h 989"/>
                  <a:gd name="T46" fmla="*/ 2147483646 w 1159"/>
                  <a:gd name="T47" fmla="*/ 2147483646 h 989"/>
                  <a:gd name="T48" fmla="*/ 2147483646 w 1159"/>
                  <a:gd name="T49" fmla="*/ 2147483646 h 989"/>
                  <a:gd name="T50" fmla="*/ 2147483646 w 1159"/>
                  <a:gd name="T51" fmla="*/ 2147483646 h 989"/>
                  <a:gd name="T52" fmla="*/ 2147483646 w 1159"/>
                  <a:gd name="T53" fmla="*/ 2147483646 h 989"/>
                  <a:gd name="T54" fmla="*/ 2147483646 w 1159"/>
                  <a:gd name="T55" fmla="*/ 2147483646 h 989"/>
                  <a:gd name="T56" fmla="*/ 2147483646 w 1159"/>
                  <a:gd name="T57" fmla="*/ 2147483646 h 989"/>
                  <a:gd name="T58" fmla="*/ 2147483646 w 1159"/>
                  <a:gd name="T59" fmla="*/ 2147483646 h 989"/>
                  <a:gd name="T60" fmla="*/ 2147483646 w 1159"/>
                  <a:gd name="T61" fmla="*/ 2147483646 h 989"/>
                  <a:gd name="T62" fmla="*/ 2147483646 w 1159"/>
                  <a:gd name="T63" fmla="*/ 2147483646 h 989"/>
                  <a:gd name="T64" fmla="*/ 2147483646 w 1159"/>
                  <a:gd name="T65" fmla="*/ 2147483646 h 989"/>
                  <a:gd name="T66" fmla="*/ 2147483646 w 1159"/>
                  <a:gd name="T67" fmla="*/ 2147483646 h 989"/>
                  <a:gd name="T68" fmla="*/ 2147483646 w 1159"/>
                  <a:gd name="T69" fmla="*/ 2147483646 h 989"/>
                  <a:gd name="T70" fmla="*/ 2147483646 w 1159"/>
                  <a:gd name="T71" fmla="*/ 2147483646 h 989"/>
                  <a:gd name="T72" fmla="*/ 2147483646 w 1159"/>
                  <a:gd name="T73" fmla="*/ 2147483646 h 989"/>
                  <a:gd name="T74" fmla="*/ 2147483646 w 1159"/>
                  <a:gd name="T75" fmla="*/ 2147483646 h 989"/>
                  <a:gd name="T76" fmla="*/ 2147483646 w 1159"/>
                  <a:gd name="T77" fmla="*/ 2147483646 h 989"/>
                  <a:gd name="T78" fmla="*/ 2147483646 w 1159"/>
                  <a:gd name="T79" fmla="*/ 2147483646 h 989"/>
                  <a:gd name="T80" fmla="*/ 2147483646 w 1159"/>
                  <a:gd name="T81" fmla="*/ 2147483646 h 989"/>
                  <a:gd name="T82" fmla="*/ 2147483646 w 1159"/>
                  <a:gd name="T83" fmla="*/ 2147483646 h 989"/>
                  <a:gd name="T84" fmla="*/ 2147483646 w 1159"/>
                  <a:gd name="T85" fmla="*/ 2147483646 h 989"/>
                  <a:gd name="T86" fmla="*/ 2147483646 w 1159"/>
                  <a:gd name="T87" fmla="*/ 2147483646 h 989"/>
                  <a:gd name="T88" fmla="*/ 2147483646 w 1159"/>
                  <a:gd name="T89" fmla="*/ 2147483646 h 989"/>
                  <a:gd name="T90" fmla="*/ 2147483646 w 1159"/>
                  <a:gd name="T91" fmla="*/ 2147483646 h 989"/>
                  <a:gd name="T92" fmla="*/ 2147483646 w 1159"/>
                  <a:gd name="T93" fmla="*/ 2147483646 h 989"/>
                  <a:gd name="T94" fmla="*/ 2147483646 w 1159"/>
                  <a:gd name="T95" fmla="*/ 2147483646 h 989"/>
                  <a:gd name="T96" fmla="*/ 2147483646 w 1159"/>
                  <a:gd name="T97" fmla="*/ 2147483646 h 989"/>
                  <a:gd name="T98" fmla="*/ 2147483646 w 1159"/>
                  <a:gd name="T99" fmla="*/ 2147483646 h 989"/>
                  <a:gd name="T100" fmla="*/ 2147483646 w 1159"/>
                  <a:gd name="T101" fmla="*/ 2147483646 h 98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59"/>
                  <a:gd name="T154" fmla="*/ 0 h 989"/>
                  <a:gd name="T155" fmla="*/ 1159 w 1159"/>
                  <a:gd name="T156" fmla="*/ 989 h 98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59" h="989">
                    <a:moveTo>
                      <a:pt x="515" y="0"/>
                    </a:moveTo>
                    <a:lnTo>
                      <a:pt x="519" y="3"/>
                    </a:lnTo>
                    <a:lnTo>
                      <a:pt x="547" y="19"/>
                    </a:lnTo>
                    <a:lnTo>
                      <a:pt x="612" y="60"/>
                    </a:lnTo>
                    <a:lnTo>
                      <a:pt x="638" y="76"/>
                    </a:lnTo>
                    <a:lnTo>
                      <a:pt x="741" y="143"/>
                    </a:lnTo>
                    <a:lnTo>
                      <a:pt x="802" y="180"/>
                    </a:lnTo>
                    <a:lnTo>
                      <a:pt x="844" y="205"/>
                    </a:lnTo>
                    <a:lnTo>
                      <a:pt x="856" y="213"/>
                    </a:lnTo>
                    <a:lnTo>
                      <a:pt x="935" y="256"/>
                    </a:lnTo>
                    <a:lnTo>
                      <a:pt x="941" y="264"/>
                    </a:lnTo>
                    <a:lnTo>
                      <a:pt x="937" y="276"/>
                    </a:lnTo>
                    <a:lnTo>
                      <a:pt x="940" y="281"/>
                    </a:lnTo>
                    <a:lnTo>
                      <a:pt x="952" y="289"/>
                    </a:lnTo>
                    <a:lnTo>
                      <a:pt x="989" y="320"/>
                    </a:lnTo>
                    <a:lnTo>
                      <a:pt x="995" y="320"/>
                    </a:lnTo>
                    <a:lnTo>
                      <a:pt x="1010" y="312"/>
                    </a:lnTo>
                    <a:lnTo>
                      <a:pt x="1029" y="328"/>
                    </a:lnTo>
                    <a:lnTo>
                      <a:pt x="1041" y="333"/>
                    </a:lnTo>
                    <a:lnTo>
                      <a:pt x="1064" y="334"/>
                    </a:lnTo>
                    <a:lnTo>
                      <a:pt x="1075" y="337"/>
                    </a:lnTo>
                    <a:lnTo>
                      <a:pt x="1083" y="348"/>
                    </a:lnTo>
                    <a:lnTo>
                      <a:pt x="1086" y="364"/>
                    </a:lnTo>
                    <a:lnTo>
                      <a:pt x="1082" y="384"/>
                    </a:lnTo>
                    <a:lnTo>
                      <a:pt x="1086" y="400"/>
                    </a:lnTo>
                    <a:lnTo>
                      <a:pt x="1155" y="389"/>
                    </a:lnTo>
                    <a:lnTo>
                      <a:pt x="1157" y="419"/>
                    </a:lnTo>
                    <a:lnTo>
                      <a:pt x="1157" y="484"/>
                    </a:lnTo>
                    <a:lnTo>
                      <a:pt x="1159" y="513"/>
                    </a:lnTo>
                    <a:lnTo>
                      <a:pt x="1156" y="539"/>
                    </a:lnTo>
                    <a:lnTo>
                      <a:pt x="1151" y="566"/>
                    </a:lnTo>
                    <a:lnTo>
                      <a:pt x="1137" y="604"/>
                    </a:lnTo>
                    <a:lnTo>
                      <a:pt x="1118" y="627"/>
                    </a:lnTo>
                    <a:lnTo>
                      <a:pt x="1107" y="636"/>
                    </a:lnTo>
                    <a:lnTo>
                      <a:pt x="1098" y="640"/>
                    </a:lnTo>
                    <a:lnTo>
                      <a:pt x="1018" y="642"/>
                    </a:lnTo>
                    <a:lnTo>
                      <a:pt x="960" y="646"/>
                    </a:lnTo>
                    <a:lnTo>
                      <a:pt x="953" y="647"/>
                    </a:lnTo>
                    <a:lnTo>
                      <a:pt x="936" y="660"/>
                    </a:lnTo>
                    <a:lnTo>
                      <a:pt x="917" y="669"/>
                    </a:lnTo>
                    <a:lnTo>
                      <a:pt x="895" y="667"/>
                    </a:lnTo>
                    <a:lnTo>
                      <a:pt x="878" y="665"/>
                    </a:lnTo>
                    <a:lnTo>
                      <a:pt x="844" y="660"/>
                    </a:lnTo>
                    <a:lnTo>
                      <a:pt x="832" y="657"/>
                    </a:lnTo>
                    <a:lnTo>
                      <a:pt x="821" y="653"/>
                    </a:lnTo>
                    <a:lnTo>
                      <a:pt x="809" y="656"/>
                    </a:lnTo>
                    <a:lnTo>
                      <a:pt x="771" y="677"/>
                    </a:lnTo>
                    <a:lnTo>
                      <a:pt x="740" y="691"/>
                    </a:lnTo>
                    <a:lnTo>
                      <a:pt x="731" y="698"/>
                    </a:lnTo>
                    <a:lnTo>
                      <a:pt x="721" y="722"/>
                    </a:lnTo>
                    <a:lnTo>
                      <a:pt x="712" y="721"/>
                    </a:lnTo>
                    <a:lnTo>
                      <a:pt x="702" y="715"/>
                    </a:lnTo>
                    <a:lnTo>
                      <a:pt x="686" y="709"/>
                    </a:lnTo>
                    <a:lnTo>
                      <a:pt x="677" y="712"/>
                    </a:lnTo>
                    <a:lnTo>
                      <a:pt x="656" y="731"/>
                    </a:lnTo>
                    <a:lnTo>
                      <a:pt x="642" y="750"/>
                    </a:lnTo>
                    <a:lnTo>
                      <a:pt x="628" y="775"/>
                    </a:lnTo>
                    <a:lnTo>
                      <a:pt x="623" y="781"/>
                    </a:lnTo>
                    <a:lnTo>
                      <a:pt x="609" y="785"/>
                    </a:lnTo>
                    <a:lnTo>
                      <a:pt x="592" y="774"/>
                    </a:lnTo>
                    <a:lnTo>
                      <a:pt x="582" y="765"/>
                    </a:lnTo>
                    <a:lnTo>
                      <a:pt x="573" y="767"/>
                    </a:lnTo>
                    <a:lnTo>
                      <a:pt x="561" y="779"/>
                    </a:lnTo>
                    <a:lnTo>
                      <a:pt x="550" y="814"/>
                    </a:lnTo>
                    <a:lnTo>
                      <a:pt x="540" y="846"/>
                    </a:lnTo>
                    <a:lnTo>
                      <a:pt x="529" y="857"/>
                    </a:lnTo>
                    <a:lnTo>
                      <a:pt x="513" y="865"/>
                    </a:lnTo>
                    <a:lnTo>
                      <a:pt x="498" y="870"/>
                    </a:lnTo>
                    <a:lnTo>
                      <a:pt x="490" y="870"/>
                    </a:lnTo>
                    <a:lnTo>
                      <a:pt x="486" y="877"/>
                    </a:lnTo>
                    <a:lnTo>
                      <a:pt x="488" y="900"/>
                    </a:lnTo>
                    <a:lnTo>
                      <a:pt x="484" y="926"/>
                    </a:lnTo>
                    <a:lnTo>
                      <a:pt x="475" y="953"/>
                    </a:lnTo>
                    <a:lnTo>
                      <a:pt x="470" y="964"/>
                    </a:lnTo>
                    <a:lnTo>
                      <a:pt x="469" y="967"/>
                    </a:lnTo>
                    <a:lnTo>
                      <a:pt x="466" y="969"/>
                    </a:lnTo>
                    <a:lnTo>
                      <a:pt x="461" y="972"/>
                    </a:lnTo>
                    <a:lnTo>
                      <a:pt x="442" y="984"/>
                    </a:lnTo>
                    <a:lnTo>
                      <a:pt x="431" y="985"/>
                    </a:lnTo>
                    <a:lnTo>
                      <a:pt x="426" y="979"/>
                    </a:lnTo>
                    <a:lnTo>
                      <a:pt x="421" y="967"/>
                    </a:lnTo>
                    <a:lnTo>
                      <a:pt x="421" y="959"/>
                    </a:lnTo>
                    <a:lnTo>
                      <a:pt x="417" y="952"/>
                    </a:lnTo>
                    <a:lnTo>
                      <a:pt x="409" y="951"/>
                    </a:lnTo>
                    <a:lnTo>
                      <a:pt x="401" y="955"/>
                    </a:lnTo>
                    <a:lnTo>
                      <a:pt x="384" y="969"/>
                    </a:lnTo>
                    <a:lnTo>
                      <a:pt x="372" y="983"/>
                    </a:lnTo>
                    <a:lnTo>
                      <a:pt x="361" y="989"/>
                    </a:lnTo>
                    <a:lnTo>
                      <a:pt x="346" y="976"/>
                    </a:lnTo>
                    <a:lnTo>
                      <a:pt x="328" y="967"/>
                    </a:lnTo>
                    <a:lnTo>
                      <a:pt x="318" y="969"/>
                    </a:lnTo>
                    <a:lnTo>
                      <a:pt x="300" y="985"/>
                    </a:lnTo>
                    <a:lnTo>
                      <a:pt x="282" y="957"/>
                    </a:lnTo>
                    <a:lnTo>
                      <a:pt x="277" y="924"/>
                    </a:lnTo>
                    <a:lnTo>
                      <a:pt x="265" y="903"/>
                    </a:lnTo>
                    <a:lnTo>
                      <a:pt x="250" y="888"/>
                    </a:lnTo>
                    <a:lnTo>
                      <a:pt x="242" y="875"/>
                    </a:lnTo>
                    <a:lnTo>
                      <a:pt x="234" y="850"/>
                    </a:lnTo>
                    <a:lnTo>
                      <a:pt x="232" y="840"/>
                    </a:lnTo>
                    <a:lnTo>
                      <a:pt x="224" y="832"/>
                    </a:lnTo>
                    <a:lnTo>
                      <a:pt x="215" y="829"/>
                    </a:lnTo>
                    <a:lnTo>
                      <a:pt x="193" y="843"/>
                    </a:lnTo>
                    <a:lnTo>
                      <a:pt x="184" y="852"/>
                    </a:lnTo>
                    <a:lnTo>
                      <a:pt x="170" y="860"/>
                    </a:lnTo>
                    <a:lnTo>
                      <a:pt x="151" y="855"/>
                    </a:lnTo>
                    <a:lnTo>
                      <a:pt x="141" y="851"/>
                    </a:lnTo>
                    <a:lnTo>
                      <a:pt x="130" y="850"/>
                    </a:lnTo>
                    <a:lnTo>
                      <a:pt x="115" y="862"/>
                    </a:lnTo>
                    <a:lnTo>
                      <a:pt x="107" y="870"/>
                    </a:lnTo>
                    <a:lnTo>
                      <a:pt x="89" y="862"/>
                    </a:lnTo>
                    <a:lnTo>
                      <a:pt x="61" y="841"/>
                    </a:lnTo>
                    <a:lnTo>
                      <a:pt x="56" y="834"/>
                    </a:lnTo>
                    <a:lnTo>
                      <a:pt x="53" y="834"/>
                    </a:lnTo>
                    <a:lnTo>
                      <a:pt x="54" y="829"/>
                    </a:lnTo>
                    <a:lnTo>
                      <a:pt x="54" y="813"/>
                    </a:lnTo>
                    <a:lnTo>
                      <a:pt x="52" y="789"/>
                    </a:lnTo>
                    <a:lnTo>
                      <a:pt x="43" y="779"/>
                    </a:lnTo>
                    <a:lnTo>
                      <a:pt x="26" y="769"/>
                    </a:lnTo>
                    <a:lnTo>
                      <a:pt x="20" y="764"/>
                    </a:lnTo>
                    <a:lnTo>
                      <a:pt x="14" y="748"/>
                    </a:lnTo>
                    <a:lnTo>
                      <a:pt x="8" y="729"/>
                    </a:lnTo>
                    <a:lnTo>
                      <a:pt x="0" y="696"/>
                    </a:lnTo>
                    <a:lnTo>
                      <a:pt x="3" y="686"/>
                    </a:lnTo>
                    <a:lnTo>
                      <a:pt x="18" y="674"/>
                    </a:lnTo>
                    <a:lnTo>
                      <a:pt x="29" y="666"/>
                    </a:lnTo>
                    <a:lnTo>
                      <a:pt x="30" y="647"/>
                    </a:lnTo>
                    <a:lnTo>
                      <a:pt x="35" y="631"/>
                    </a:lnTo>
                    <a:lnTo>
                      <a:pt x="43" y="623"/>
                    </a:lnTo>
                    <a:lnTo>
                      <a:pt x="56" y="622"/>
                    </a:lnTo>
                    <a:lnTo>
                      <a:pt x="64" y="624"/>
                    </a:lnTo>
                    <a:lnTo>
                      <a:pt x="83" y="650"/>
                    </a:lnTo>
                    <a:lnTo>
                      <a:pt x="89" y="655"/>
                    </a:lnTo>
                    <a:lnTo>
                      <a:pt x="104" y="657"/>
                    </a:lnTo>
                    <a:lnTo>
                      <a:pt x="107" y="648"/>
                    </a:lnTo>
                    <a:lnTo>
                      <a:pt x="106" y="640"/>
                    </a:lnTo>
                    <a:lnTo>
                      <a:pt x="107" y="633"/>
                    </a:lnTo>
                    <a:lnTo>
                      <a:pt x="124" y="637"/>
                    </a:lnTo>
                    <a:lnTo>
                      <a:pt x="147" y="642"/>
                    </a:lnTo>
                    <a:lnTo>
                      <a:pt x="162" y="643"/>
                    </a:lnTo>
                    <a:lnTo>
                      <a:pt x="174" y="642"/>
                    </a:lnTo>
                    <a:lnTo>
                      <a:pt x="204" y="632"/>
                    </a:lnTo>
                    <a:lnTo>
                      <a:pt x="266" y="631"/>
                    </a:lnTo>
                    <a:lnTo>
                      <a:pt x="471" y="631"/>
                    </a:lnTo>
                    <a:lnTo>
                      <a:pt x="484" y="583"/>
                    </a:lnTo>
                    <a:lnTo>
                      <a:pt x="461" y="560"/>
                    </a:lnTo>
                    <a:lnTo>
                      <a:pt x="455" y="515"/>
                    </a:lnTo>
                    <a:lnTo>
                      <a:pt x="448" y="445"/>
                    </a:lnTo>
                    <a:lnTo>
                      <a:pt x="438" y="362"/>
                    </a:lnTo>
                    <a:lnTo>
                      <a:pt x="432" y="312"/>
                    </a:lnTo>
                    <a:lnTo>
                      <a:pt x="426" y="267"/>
                    </a:lnTo>
                    <a:lnTo>
                      <a:pt x="397" y="31"/>
                    </a:lnTo>
                    <a:lnTo>
                      <a:pt x="396" y="8"/>
                    </a:lnTo>
                    <a:lnTo>
                      <a:pt x="498" y="5"/>
                    </a:lnTo>
                    <a:lnTo>
                      <a:pt x="515" y="0"/>
                    </a:lnTo>
                    <a:close/>
                  </a:path>
                </a:pathLst>
              </a:custGeom>
              <a:solidFill>
                <a:srgbClr val="009900"/>
              </a:solidFill>
              <a:ln w="1651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8" name="Freeform 15"/>
              <p:cNvSpPr>
                <a:spLocks/>
              </p:cNvSpPr>
              <p:nvPr/>
            </p:nvSpPr>
            <p:spPr bwMode="auto">
              <a:xfrm>
                <a:off x="903265" y="3920846"/>
                <a:ext cx="228600" cy="152400"/>
              </a:xfrm>
              <a:custGeom>
                <a:avLst/>
                <a:gdLst>
                  <a:gd name="T0" fmla="*/ 2147483646 w 38"/>
                  <a:gd name="T1" fmla="*/ 2147483646 h 39"/>
                  <a:gd name="T2" fmla="*/ 2147483646 w 38"/>
                  <a:gd name="T3" fmla="*/ 2147483646 h 39"/>
                  <a:gd name="T4" fmla="*/ 0 w 38"/>
                  <a:gd name="T5" fmla="*/ 2147483646 h 39"/>
                  <a:gd name="T6" fmla="*/ 2147483646 w 38"/>
                  <a:gd name="T7" fmla="*/ 2147483646 h 39"/>
                  <a:gd name="T8" fmla="*/ 2147483646 w 38"/>
                  <a:gd name="T9" fmla="*/ 2147483646 h 39"/>
                  <a:gd name="T10" fmla="*/ 2147483646 w 38"/>
                  <a:gd name="T11" fmla="*/ 2147483646 h 39"/>
                  <a:gd name="T12" fmla="*/ 2147483646 w 38"/>
                  <a:gd name="T13" fmla="*/ 2147483646 h 39"/>
                  <a:gd name="T14" fmla="*/ 2147483646 w 38"/>
                  <a:gd name="T15" fmla="*/ 2147483646 h 39"/>
                  <a:gd name="T16" fmla="*/ 2147483646 w 38"/>
                  <a:gd name="T17" fmla="*/ 0 h 39"/>
                  <a:gd name="T18" fmla="*/ 2147483646 w 38"/>
                  <a:gd name="T19" fmla="*/ 2147483646 h 39"/>
                  <a:gd name="T20" fmla="*/ 2147483646 w 38"/>
                  <a:gd name="T21" fmla="*/ 2147483646 h 39"/>
                  <a:gd name="T22" fmla="*/ 2147483646 w 38"/>
                  <a:gd name="T23" fmla="*/ 2147483646 h 39"/>
                  <a:gd name="T24" fmla="*/ 2147483646 w 38"/>
                  <a:gd name="T25" fmla="*/ 2147483646 h 39"/>
                  <a:gd name="T26" fmla="*/ 2147483646 w 38"/>
                  <a:gd name="T27" fmla="*/ 2147483646 h 39"/>
                  <a:gd name="T28" fmla="*/ 2147483646 w 38"/>
                  <a:gd name="T29" fmla="*/ 2147483646 h 39"/>
                  <a:gd name="T30" fmla="*/ 2147483646 w 38"/>
                  <a:gd name="T31" fmla="*/ 2147483646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"/>
                  <a:gd name="T49" fmla="*/ 0 h 39"/>
                  <a:gd name="T50" fmla="*/ 38 w 38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" h="39">
                    <a:moveTo>
                      <a:pt x="18" y="39"/>
                    </a:moveTo>
                    <a:lnTo>
                      <a:pt x="2" y="38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10" y="20"/>
                    </a:lnTo>
                    <a:lnTo>
                      <a:pt x="10" y="15"/>
                    </a:lnTo>
                    <a:lnTo>
                      <a:pt x="10" y="7"/>
                    </a:lnTo>
                    <a:lnTo>
                      <a:pt x="15" y="4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5" y="4"/>
                    </a:lnTo>
                    <a:lnTo>
                      <a:pt x="38" y="9"/>
                    </a:lnTo>
                    <a:lnTo>
                      <a:pt x="31" y="14"/>
                    </a:lnTo>
                    <a:lnTo>
                      <a:pt x="27" y="21"/>
                    </a:lnTo>
                    <a:lnTo>
                      <a:pt x="22" y="31"/>
                    </a:lnTo>
                    <a:lnTo>
                      <a:pt x="18" y="39"/>
                    </a:lnTo>
                    <a:close/>
                  </a:path>
                </a:pathLst>
              </a:custGeom>
              <a:solidFill>
                <a:srgbClr val="7030A0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59" name="Freeform 16"/>
              <p:cNvSpPr>
                <a:spLocks/>
              </p:cNvSpPr>
              <p:nvPr/>
            </p:nvSpPr>
            <p:spPr bwMode="auto">
              <a:xfrm>
                <a:off x="5338763" y="4292600"/>
                <a:ext cx="2173287" cy="1803400"/>
              </a:xfrm>
              <a:custGeom>
                <a:avLst/>
                <a:gdLst>
                  <a:gd name="T0" fmla="*/ 2147483646 w 834"/>
                  <a:gd name="T1" fmla="*/ 2147483646 h 628"/>
                  <a:gd name="T2" fmla="*/ 2147483646 w 834"/>
                  <a:gd name="T3" fmla="*/ 2147483646 h 628"/>
                  <a:gd name="T4" fmla="*/ 2147483646 w 834"/>
                  <a:gd name="T5" fmla="*/ 2147483646 h 628"/>
                  <a:gd name="T6" fmla="*/ 2147483646 w 834"/>
                  <a:gd name="T7" fmla="*/ 2147483646 h 628"/>
                  <a:gd name="T8" fmla="*/ 2147483646 w 834"/>
                  <a:gd name="T9" fmla="*/ 2147483646 h 628"/>
                  <a:gd name="T10" fmla="*/ 2147483646 w 834"/>
                  <a:gd name="T11" fmla="*/ 2147483646 h 628"/>
                  <a:gd name="T12" fmla="*/ 2147483646 w 834"/>
                  <a:gd name="T13" fmla="*/ 2147483646 h 628"/>
                  <a:gd name="T14" fmla="*/ 2147483646 w 834"/>
                  <a:gd name="T15" fmla="*/ 2147483646 h 628"/>
                  <a:gd name="T16" fmla="*/ 2147483646 w 834"/>
                  <a:gd name="T17" fmla="*/ 2147483646 h 628"/>
                  <a:gd name="T18" fmla="*/ 2147483646 w 834"/>
                  <a:gd name="T19" fmla="*/ 2147483646 h 628"/>
                  <a:gd name="T20" fmla="*/ 2147483646 w 834"/>
                  <a:gd name="T21" fmla="*/ 2147483646 h 628"/>
                  <a:gd name="T22" fmla="*/ 2147483646 w 834"/>
                  <a:gd name="T23" fmla="*/ 2147483646 h 628"/>
                  <a:gd name="T24" fmla="*/ 2147483646 w 834"/>
                  <a:gd name="T25" fmla="*/ 2147483646 h 628"/>
                  <a:gd name="T26" fmla="*/ 2147483646 w 834"/>
                  <a:gd name="T27" fmla="*/ 2147483646 h 628"/>
                  <a:gd name="T28" fmla="*/ 2147483646 w 834"/>
                  <a:gd name="T29" fmla="*/ 2147483646 h 628"/>
                  <a:gd name="T30" fmla="*/ 2147483646 w 834"/>
                  <a:gd name="T31" fmla="*/ 2147483646 h 628"/>
                  <a:gd name="T32" fmla="*/ 2147483646 w 834"/>
                  <a:gd name="T33" fmla="*/ 2147483646 h 628"/>
                  <a:gd name="T34" fmla="*/ 2147483646 w 834"/>
                  <a:gd name="T35" fmla="*/ 2147483646 h 628"/>
                  <a:gd name="T36" fmla="*/ 2147483646 w 834"/>
                  <a:gd name="T37" fmla="*/ 2147483646 h 628"/>
                  <a:gd name="T38" fmla="*/ 2147483646 w 834"/>
                  <a:gd name="T39" fmla="*/ 2147483646 h 628"/>
                  <a:gd name="T40" fmla="*/ 2147483646 w 834"/>
                  <a:gd name="T41" fmla="*/ 2147483646 h 628"/>
                  <a:gd name="T42" fmla="*/ 2147483646 w 834"/>
                  <a:gd name="T43" fmla="*/ 2147483646 h 628"/>
                  <a:gd name="T44" fmla="*/ 2147483646 w 834"/>
                  <a:gd name="T45" fmla="*/ 2147483646 h 628"/>
                  <a:gd name="T46" fmla="*/ 2147483646 w 834"/>
                  <a:gd name="T47" fmla="*/ 2147483646 h 628"/>
                  <a:gd name="T48" fmla="*/ 2147483646 w 834"/>
                  <a:gd name="T49" fmla="*/ 2147483646 h 628"/>
                  <a:gd name="T50" fmla="*/ 2147483646 w 834"/>
                  <a:gd name="T51" fmla="*/ 2147483646 h 628"/>
                  <a:gd name="T52" fmla="*/ 2147483646 w 834"/>
                  <a:gd name="T53" fmla="*/ 2147483646 h 628"/>
                  <a:gd name="T54" fmla="*/ 2147483646 w 834"/>
                  <a:gd name="T55" fmla="*/ 2147483646 h 628"/>
                  <a:gd name="T56" fmla="*/ 2147483646 w 834"/>
                  <a:gd name="T57" fmla="*/ 2147483646 h 628"/>
                  <a:gd name="T58" fmla="*/ 2147483646 w 834"/>
                  <a:gd name="T59" fmla="*/ 2147483646 h 628"/>
                  <a:gd name="T60" fmla="*/ 2147483646 w 834"/>
                  <a:gd name="T61" fmla="*/ 2147483646 h 628"/>
                  <a:gd name="T62" fmla="*/ 2147483646 w 834"/>
                  <a:gd name="T63" fmla="*/ 2147483646 h 628"/>
                  <a:gd name="T64" fmla="*/ 2147483646 w 834"/>
                  <a:gd name="T65" fmla="*/ 2147483646 h 628"/>
                  <a:gd name="T66" fmla="*/ 2147483646 w 834"/>
                  <a:gd name="T67" fmla="*/ 2147483646 h 628"/>
                  <a:gd name="T68" fmla="*/ 2147483646 w 834"/>
                  <a:gd name="T69" fmla="*/ 2147483646 h 628"/>
                  <a:gd name="T70" fmla="*/ 2147483646 w 834"/>
                  <a:gd name="T71" fmla="*/ 2147483646 h 628"/>
                  <a:gd name="T72" fmla="*/ 2147483646 w 834"/>
                  <a:gd name="T73" fmla="*/ 2147483646 h 628"/>
                  <a:gd name="T74" fmla="*/ 2147483646 w 834"/>
                  <a:gd name="T75" fmla="*/ 2147483646 h 628"/>
                  <a:gd name="T76" fmla="*/ 2147483646 w 834"/>
                  <a:gd name="T77" fmla="*/ 2147483646 h 628"/>
                  <a:gd name="T78" fmla="*/ 2147483646 w 834"/>
                  <a:gd name="T79" fmla="*/ 2147483646 h 628"/>
                  <a:gd name="T80" fmla="*/ 2147483646 w 834"/>
                  <a:gd name="T81" fmla="*/ 2147483646 h 628"/>
                  <a:gd name="T82" fmla="*/ 2147483646 w 834"/>
                  <a:gd name="T83" fmla="*/ 2147483646 h 628"/>
                  <a:gd name="T84" fmla="*/ 2147483646 w 834"/>
                  <a:gd name="T85" fmla="*/ 2147483646 h 62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34"/>
                  <a:gd name="T130" fmla="*/ 0 h 628"/>
                  <a:gd name="T131" fmla="*/ 834 w 834"/>
                  <a:gd name="T132" fmla="*/ 628 h 62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34" h="628">
                    <a:moveTo>
                      <a:pt x="798" y="48"/>
                    </a:moveTo>
                    <a:lnTo>
                      <a:pt x="795" y="58"/>
                    </a:lnTo>
                    <a:lnTo>
                      <a:pt x="798" y="80"/>
                    </a:lnTo>
                    <a:lnTo>
                      <a:pt x="802" y="95"/>
                    </a:lnTo>
                    <a:lnTo>
                      <a:pt x="808" y="100"/>
                    </a:lnTo>
                    <a:lnTo>
                      <a:pt x="826" y="104"/>
                    </a:lnTo>
                    <a:lnTo>
                      <a:pt x="831" y="109"/>
                    </a:lnTo>
                    <a:lnTo>
                      <a:pt x="834" y="119"/>
                    </a:lnTo>
                    <a:lnTo>
                      <a:pt x="830" y="153"/>
                    </a:lnTo>
                    <a:lnTo>
                      <a:pt x="826" y="160"/>
                    </a:lnTo>
                    <a:lnTo>
                      <a:pt x="818" y="165"/>
                    </a:lnTo>
                    <a:lnTo>
                      <a:pt x="790" y="171"/>
                    </a:lnTo>
                    <a:lnTo>
                      <a:pt x="780" y="179"/>
                    </a:lnTo>
                    <a:lnTo>
                      <a:pt x="758" y="217"/>
                    </a:lnTo>
                    <a:lnTo>
                      <a:pt x="742" y="252"/>
                    </a:lnTo>
                    <a:lnTo>
                      <a:pt x="736" y="282"/>
                    </a:lnTo>
                    <a:lnTo>
                      <a:pt x="723" y="286"/>
                    </a:lnTo>
                    <a:lnTo>
                      <a:pt x="713" y="287"/>
                    </a:lnTo>
                    <a:lnTo>
                      <a:pt x="709" y="298"/>
                    </a:lnTo>
                    <a:lnTo>
                      <a:pt x="703" y="334"/>
                    </a:lnTo>
                    <a:lnTo>
                      <a:pt x="698" y="343"/>
                    </a:lnTo>
                    <a:lnTo>
                      <a:pt x="686" y="344"/>
                    </a:lnTo>
                    <a:lnTo>
                      <a:pt x="677" y="353"/>
                    </a:lnTo>
                    <a:lnTo>
                      <a:pt x="664" y="379"/>
                    </a:lnTo>
                    <a:lnTo>
                      <a:pt x="634" y="444"/>
                    </a:lnTo>
                    <a:lnTo>
                      <a:pt x="625" y="463"/>
                    </a:lnTo>
                    <a:lnTo>
                      <a:pt x="613" y="477"/>
                    </a:lnTo>
                    <a:lnTo>
                      <a:pt x="602" y="489"/>
                    </a:lnTo>
                    <a:lnTo>
                      <a:pt x="594" y="491"/>
                    </a:lnTo>
                    <a:lnTo>
                      <a:pt x="590" y="490"/>
                    </a:lnTo>
                    <a:lnTo>
                      <a:pt x="567" y="461"/>
                    </a:lnTo>
                    <a:lnTo>
                      <a:pt x="561" y="457"/>
                    </a:lnTo>
                    <a:lnTo>
                      <a:pt x="526" y="456"/>
                    </a:lnTo>
                    <a:lnTo>
                      <a:pt x="518" y="456"/>
                    </a:lnTo>
                    <a:lnTo>
                      <a:pt x="476" y="494"/>
                    </a:lnTo>
                    <a:lnTo>
                      <a:pt x="447" y="519"/>
                    </a:lnTo>
                    <a:lnTo>
                      <a:pt x="430" y="534"/>
                    </a:lnTo>
                    <a:lnTo>
                      <a:pt x="432" y="563"/>
                    </a:lnTo>
                    <a:lnTo>
                      <a:pt x="425" y="580"/>
                    </a:lnTo>
                    <a:lnTo>
                      <a:pt x="413" y="600"/>
                    </a:lnTo>
                    <a:lnTo>
                      <a:pt x="407" y="598"/>
                    </a:lnTo>
                    <a:lnTo>
                      <a:pt x="401" y="596"/>
                    </a:lnTo>
                    <a:lnTo>
                      <a:pt x="395" y="592"/>
                    </a:lnTo>
                    <a:lnTo>
                      <a:pt x="390" y="599"/>
                    </a:lnTo>
                    <a:lnTo>
                      <a:pt x="395" y="606"/>
                    </a:lnTo>
                    <a:lnTo>
                      <a:pt x="393" y="610"/>
                    </a:lnTo>
                    <a:lnTo>
                      <a:pt x="382" y="617"/>
                    </a:lnTo>
                    <a:lnTo>
                      <a:pt x="364" y="618"/>
                    </a:lnTo>
                    <a:lnTo>
                      <a:pt x="333" y="620"/>
                    </a:lnTo>
                    <a:lnTo>
                      <a:pt x="313" y="613"/>
                    </a:lnTo>
                    <a:lnTo>
                      <a:pt x="305" y="614"/>
                    </a:lnTo>
                    <a:lnTo>
                      <a:pt x="295" y="625"/>
                    </a:lnTo>
                    <a:lnTo>
                      <a:pt x="290" y="628"/>
                    </a:lnTo>
                    <a:lnTo>
                      <a:pt x="276" y="627"/>
                    </a:lnTo>
                    <a:lnTo>
                      <a:pt x="237" y="625"/>
                    </a:lnTo>
                    <a:lnTo>
                      <a:pt x="220" y="619"/>
                    </a:lnTo>
                    <a:lnTo>
                      <a:pt x="202" y="605"/>
                    </a:lnTo>
                    <a:lnTo>
                      <a:pt x="190" y="585"/>
                    </a:lnTo>
                    <a:lnTo>
                      <a:pt x="183" y="565"/>
                    </a:lnTo>
                    <a:lnTo>
                      <a:pt x="185" y="557"/>
                    </a:lnTo>
                    <a:lnTo>
                      <a:pt x="191" y="549"/>
                    </a:lnTo>
                    <a:lnTo>
                      <a:pt x="187" y="541"/>
                    </a:lnTo>
                    <a:lnTo>
                      <a:pt x="171" y="539"/>
                    </a:lnTo>
                    <a:lnTo>
                      <a:pt x="167" y="532"/>
                    </a:lnTo>
                    <a:lnTo>
                      <a:pt x="152" y="515"/>
                    </a:lnTo>
                    <a:lnTo>
                      <a:pt x="135" y="501"/>
                    </a:lnTo>
                    <a:lnTo>
                      <a:pt x="114" y="494"/>
                    </a:lnTo>
                    <a:lnTo>
                      <a:pt x="94" y="486"/>
                    </a:lnTo>
                    <a:lnTo>
                      <a:pt x="86" y="477"/>
                    </a:lnTo>
                    <a:lnTo>
                      <a:pt x="70" y="479"/>
                    </a:lnTo>
                    <a:lnTo>
                      <a:pt x="62" y="487"/>
                    </a:lnTo>
                    <a:lnTo>
                      <a:pt x="51" y="490"/>
                    </a:lnTo>
                    <a:lnTo>
                      <a:pt x="24" y="491"/>
                    </a:lnTo>
                    <a:lnTo>
                      <a:pt x="2" y="492"/>
                    </a:lnTo>
                    <a:lnTo>
                      <a:pt x="2" y="485"/>
                    </a:lnTo>
                    <a:lnTo>
                      <a:pt x="6" y="449"/>
                    </a:lnTo>
                    <a:lnTo>
                      <a:pt x="0" y="408"/>
                    </a:lnTo>
                    <a:lnTo>
                      <a:pt x="2" y="377"/>
                    </a:lnTo>
                    <a:lnTo>
                      <a:pt x="2" y="352"/>
                    </a:lnTo>
                    <a:lnTo>
                      <a:pt x="2" y="337"/>
                    </a:lnTo>
                    <a:lnTo>
                      <a:pt x="2" y="325"/>
                    </a:lnTo>
                    <a:lnTo>
                      <a:pt x="10" y="314"/>
                    </a:lnTo>
                    <a:lnTo>
                      <a:pt x="19" y="313"/>
                    </a:lnTo>
                    <a:lnTo>
                      <a:pt x="32" y="309"/>
                    </a:lnTo>
                    <a:lnTo>
                      <a:pt x="35" y="299"/>
                    </a:lnTo>
                    <a:lnTo>
                      <a:pt x="31" y="281"/>
                    </a:lnTo>
                    <a:lnTo>
                      <a:pt x="33" y="271"/>
                    </a:lnTo>
                    <a:lnTo>
                      <a:pt x="54" y="258"/>
                    </a:lnTo>
                    <a:lnTo>
                      <a:pt x="62" y="249"/>
                    </a:lnTo>
                    <a:lnTo>
                      <a:pt x="67" y="233"/>
                    </a:lnTo>
                    <a:lnTo>
                      <a:pt x="78" y="204"/>
                    </a:lnTo>
                    <a:lnTo>
                      <a:pt x="66" y="182"/>
                    </a:lnTo>
                    <a:lnTo>
                      <a:pt x="60" y="160"/>
                    </a:lnTo>
                    <a:lnTo>
                      <a:pt x="62" y="137"/>
                    </a:lnTo>
                    <a:lnTo>
                      <a:pt x="64" y="108"/>
                    </a:lnTo>
                    <a:lnTo>
                      <a:pt x="70" y="82"/>
                    </a:lnTo>
                    <a:lnTo>
                      <a:pt x="81" y="68"/>
                    </a:lnTo>
                    <a:lnTo>
                      <a:pt x="102" y="20"/>
                    </a:lnTo>
                    <a:lnTo>
                      <a:pt x="124" y="9"/>
                    </a:lnTo>
                    <a:lnTo>
                      <a:pt x="158" y="3"/>
                    </a:lnTo>
                    <a:lnTo>
                      <a:pt x="195" y="0"/>
                    </a:lnTo>
                    <a:lnTo>
                      <a:pt x="231" y="4"/>
                    </a:lnTo>
                    <a:lnTo>
                      <a:pt x="256" y="11"/>
                    </a:lnTo>
                    <a:lnTo>
                      <a:pt x="291" y="48"/>
                    </a:lnTo>
                    <a:lnTo>
                      <a:pt x="298" y="51"/>
                    </a:lnTo>
                    <a:lnTo>
                      <a:pt x="310" y="51"/>
                    </a:lnTo>
                    <a:lnTo>
                      <a:pt x="352" y="34"/>
                    </a:lnTo>
                    <a:lnTo>
                      <a:pt x="367" y="32"/>
                    </a:lnTo>
                    <a:lnTo>
                      <a:pt x="378" y="34"/>
                    </a:lnTo>
                    <a:lnTo>
                      <a:pt x="416" y="56"/>
                    </a:lnTo>
                    <a:lnTo>
                      <a:pt x="447" y="65"/>
                    </a:lnTo>
                    <a:lnTo>
                      <a:pt x="476" y="63"/>
                    </a:lnTo>
                    <a:lnTo>
                      <a:pt x="484" y="62"/>
                    </a:lnTo>
                    <a:lnTo>
                      <a:pt x="505" y="51"/>
                    </a:lnTo>
                    <a:lnTo>
                      <a:pt x="517" y="41"/>
                    </a:lnTo>
                    <a:lnTo>
                      <a:pt x="542" y="32"/>
                    </a:lnTo>
                    <a:lnTo>
                      <a:pt x="561" y="29"/>
                    </a:lnTo>
                    <a:lnTo>
                      <a:pt x="584" y="28"/>
                    </a:lnTo>
                    <a:lnTo>
                      <a:pt x="602" y="29"/>
                    </a:lnTo>
                    <a:lnTo>
                      <a:pt x="629" y="35"/>
                    </a:lnTo>
                    <a:lnTo>
                      <a:pt x="652" y="41"/>
                    </a:lnTo>
                    <a:lnTo>
                      <a:pt x="672" y="47"/>
                    </a:lnTo>
                    <a:lnTo>
                      <a:pt x="680" y="46"/>
                    </a:lnTo>
                    <a:lnTo>
                      <a:pt x="704" y="25"/>
                    </a:lnTo>
                    <a:lnTo>
                      <a:pt x="718" y="17"/>
                    </a:lnTo>
                    <a:lnTo>
                      <a:pt x="733" y="10"/>
                    </a:lnTo>
                    <a:lnTo>
                      <a:pt x="763" y="9"/>
                    </a:lnTo>
                    <a:lnTo>
                      <a:pt x="768" y="20"/>
                    </a:lnTo>
                    <a:lnTo>
                      <a:pt x="787" y="35"/>
                    </a:lnTo>
                    <a:lnTo>
                      <a:pt x="798" y="48"/>
                    </a:lnTo>
                    <a:close/>
                  </a:path>
                </a:pathLst>
              </a:custGeom>
              <a:solidFill>
                <a:srgbClr val="D0D0FF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60" name="Freeform 17"/>
              <p:cNvSpPr>
                <a:spLocks/>
              </p:cNvSpPr>
              <p:nvPr/>
            </p:nvSpPr>
            <p:spPr bwMode="auto">
              <a:xfrm>
                <a:off x="4872038" y="2452688"/>
                <a:ext cx="2900362" cy="2233612"/>
              </a:xfrm>
              <a:custGeom>
                <a:avLst/>
                <a:gdLst>
                  <a:gd name="T0" fmla="*/ 2147483646 w 1113"/>
                  <a:gd name="T1" fmla="*/ 2147483646 h 778"/>
                  <a:gd name="T2" fmla="*/ 2147483646 w 1113"/>
                  <a:gd name="T3" fmla="*/ 2147483646 h 778"/>
                  <a:gd name="T4" fmla="*/ 2147483646 w 1113"/>
                  <a:gd name="T5" fmla="*/ 2147483646 h 778"/>
                  <a:gd name="T6" fmla="*/ 2147483646 w 1113"/>
                  <a:gd name="T7" fmla="*/ 2147483646 h 778"/>
                  <a:gd name="T8" fmla="*/ 2147483646 w 1113"/>
                  <a:gd name="T9" fmla="*/ 2147483646 h 778"/>
                  <a:gd name="T10" fmla="*/ 2147483646 w 1113"/>
                  <a:gd name="T11" fmla="*/ 2147483646 h 778"/>
                  <a:gd name="T12" fmla="*/ 0 w 1113"/>
                  <a:gd name="T13" fmla="*/ 2147483646 h 778"/>
                  <a:gd name="T14" fmla="*/ 2147483646 w 1113"/>
                  <a:gd name="T15" fmla="*/ 2147483646 h 778"/>
                  <a:gd name="T16" fmla="*/ 2147483646 w 1113"/>
                  <a:gd name="T17" fmla="*/ 2147483646 h 778"/>
                  <a:gd name="T18" fmla="*/ 2147483646 w 1113"/>
                  <a:gd name="T19" fmla="*/ 2147483646 h 778"/>
                  <a:gd name="T20" fmla="*/ 2147483646 w 1113"/>
                  <a:gd name="T21" fmla="*/ 2147483646 h 778"/>
                  <a:gd name="T22" fmla="*/ 2147483646 w 1113"/>
                  <a:gd name="T23" fmla="*/ 2147483646 h 778"/>
                  <a:gd name="T24" fmla="*/ 2147483646 w 1113"/>
                  <a:gd name="T25" fmla="*/ 2147483646 h 778"/>
                  <a:gd name="T26" fmla="*/ 2147483646 w 1113"/>
                  <a:gd name="T27" fmla="*/ 2147483646 h 778"/>
                  <a:gd name="T28" fmla="*/ 2147483646 w 1113"/>
                  <a:gd name="T29" fmla="*/ 2147483646 h 778"/>
                  <a:gd name="T30" fmla="*/ 2147483646 w 1113"/>
                  <a:gd name="T31" fmla="*/ 2147483646 h 778"/>
                  <a:gd name="T32" fmla="*/ 2147483646 w 1113"/>
                  <a:gd name="T33" fmla="*/ 2147483646 h 778"/>
                  <a:gd name="T34" fmla="*/ 2147483646 w 1113"/>
                  <a:gd name="T35" fmla="*/ 2147483646 h 778"/>
                  <a:gd name="T36" fmla="*/ 2147483646 w 1113"/>
                  <a:gd name="T37" fmla="*/ 2147483646 h 778"/>
                  <a:gd name="T38" fmla="*/ 2147483646 w 1113"/>
                  <a:gd name="T39" fmla="*/ 2147483646 h 778"/>
                  <a:gd name="T40" fmla="*/ 2147483646 w 1113"/>
                  <a:gd name="T41" fmla="*/ 2147483646 h 778"/>
                  <a:gd name="T42" fmla="*/ 2147483646 w 1113"/>
                  <a:gd name="T43" fmla="*/ 2147483646 h 778"/>
                  <a:gd name="T44" fmla="*/ 2147483646 w 1113"/>
                  <a:gd name="T45" fmla="*/ 2147483646 h 778"/>
                  <a:gd name="T46" fmla="*/ 2147483646 w 1113"/>
                  <a:gd name="T47" fmla="*/ 2147483646 h 778"/>
                  <a:gd name="T48" fmla="*/ 2147483646 w 1113"/>
                  <a:gd name="T49" fmla="*/ 2147483646 h 778"/>
                  <a:gd name="T50" fmla="*/ 2147483646 w 1113"/>
                  <a:gd name="T51" fmla="*/ 2147483646 h 778"/>
                  <a:gd name="T52" fmla="*/ 2147483646 w 1113"/>
                  <a:gd name="T53" fmla="*/ 2147483646 h 778"/>
                  <a:gd name="T54" fmla="*/ 2147483646 w 1113"/>
                  <a:gd name="T55" fmla="*/ 2147483646 h 778"/>
                  <a:gd name="T56" fmla="*/ 2147483646 w 1113"/>
                  <a:gd name="T57" fmla="*/ 2147483646 h 778"/>
                  <a:gd name="T58" fmla="*/ 2147483646 w 1113"/>
                  <a:gd name="T59" fmla="*/ 2147483646 h 778"/>
                  <a:gd name="T60" fmla="*/ 2147483646 w 1113"/>
                  <a:gd name="T61" fmla="*/ 2147483646 h 778"/>
                  <a:gd name="T62" fmla="*/ 2147483646 w 1113"/>
                  <a:gd name="T63" fmla="*/ 2147483646 h 778"/>
                  <a:gd name="T64" fmla="*/ 2147483646 w 1113"/>
                  <a:gd name="T65" fmla="*/ 2147483646 h 778"/>
                  <a:gd name="T66" fmla="*/ 2147483646 w 1113"/>
                  <a:gd name="T67" fmla="*/ 2147483646 h 778"/>
                  <a:gd name="T68" fmla="*/ 2147483646 w 1113"/>
                  <a:gd name="T69" fmla="*/ 2147483646 h 778"/>
                  <a:gd name="T70" fmla="*/ 2147483646 w 1113"/>
                  <a:gd name="T71" fmla="*/ 2147483646 h 778"/>
                  <a:gd name="T72" fmla="*/ 2147483646 w 1113"/>
                  <a:gd name="T73" fmla="*/ 2147483646 h 778"/>
                  <a:gd name="T74" fmla="*/ 2147483646 w 1113"/>
                  <a:gd name="T75" fmla="*/ 2147483646 h 778"/>
                  <a:gd name="T76" fmla="*/ 2147483646 w 1113"/>
                  <a:gd name="T77" fmla="*/ 2147483646 h 778"/>
                  <a:gd name="T78" fmla="*/ 2147483646 w 1113"/>
                  <a:gd name="T79" fmla="*/ 2147483646 h 778"/>
                  <a:gd name="T80" fmla="*/ 2147483646 w 1113"/>
                  <a:gd name="T81" fmla="*/ 2147483646 h 778"/>
                  <a:gd name="T82" fmla="*/ 2147483646 w 1113"/>
                  <a:gd name="T83" fmla="*/ 2147483646 h 778"/>
                  <a:gd name="T84" fmla="*/ 2147483646 w 1113"/>
                  <a:gd name="T85" fmla="*/ 2147483646 h 778"/>
                  <a:gd name="T86" fmla="*/ 2147483646 w 1113"/>
                  <a:gd name="T87" fmla="*/ 2147483646 h 778"/>
                  <a:gd name="T88" fmla="*/ 2147483646 w 1113"/>
                  <a:gd name="T89" fmla="*/ 2147483646 h 778"/>
                  <a:gd name="T90" fmla="*/ 2147483646 w 1113"/>
                  <a:gd name="T91" fmla="*/ 2147483646 h 778"/>
                  <a:gd name="T92" fmla="*/ 2147483646 w 1113"/>
                  <a:gd name="T93" fmla="*/ 2147483646 h 778"/>
                  <a:gd name="T94" fmla="*/ 2147483646 w 1113"/>
                  <a:gd name="T95" fmla="*/ 2147483646 h 778"/>
                  <a:gd name="T96" fmla="*/ 2147483646 w 1113"/>
                  <a:gd name="T97" fmla="*/ 2147483646 h 778"/>
                  <a:gd name="T98" fmla="*/ 2147483646 w 1113"/>
                  <a:gd name="T99" fmla="*/ 2147483646 h 778"/>
                  <a:gd name="T100" fmla="*/ 2147483646 w 1113"/>
                  <a:gd name="T101" fmla="*/ 2147483646 h 778"/>
                  <a:gd name="T102" fmla="*/ 2147483646 w 1113"/>
                  <a:gd name="T103" fmla="*/ 2147483646 h 778"/>
                  <a:gd name="T104" fmla="*/ 2147483646 w 1113"/>
                  <a:gd name="T105" fmla="*/ 2147483646 h 7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13"/>
                  <a:gd name="T160" fmla="*/ 0 h 778"/>
                  <a:gd name="T161" fmla="*/ 1113 w 1113"/>
                  <a:gd name="T162" fmla="*/ 778 h 77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13" h="778">
                    <a:moveTo>
                      <a:pt x="150" y="749"/>
                    </a:moveTo>
                    <a:lnTo>
                      <a:pt x="131" y="720"/>
                    </a:lnTo>
                    <a:lnTo>
                      <a:pt x="114" y="718"/>
                    </a:lnTo>
                    <a:lnTo>
                      <a:pt x="102" y="720"/>
                    </a:lnTo>
                    <a:lnTo>
                      <a:pt x="86" y="714"/>
                    </a:lnTo>
                    <a:lnTo>
                      <a:pt x="54" y="692"/>
                    </a:lnTo>
                    <a:lnTo>
                      <a:pt x="52" y="685"/>
                    </a:lnTo>
                    <a:lnTo>
                      <a:pt x="63" y="671"/>
                    </a:lnTo>
                    <a:lnTo>
                      <a:pt x="61" y="665"/>
                    </a:lnTo>
                    <a:lnTo>
                      <a:pt x="56" y="658"/>
                    </a:lnTo>
                    <a:lnTo>
                      <a:pt x="40" y="645"/>
                    </a:lnTo>
                    <a:lnTo>
                      <a:pt x="27" y="637"/>
                    </a:lnTo>
                    <a:lnTo>
                      <a:pt x="14" y="622"/>
                    </a:lnTo>
                    <a:lnTo>
                      <a:pt x="0" y="595"/>
                    </a:lnTo>
                    <a:lnTo>
                      <a:pt x="0" y="583"/>
                    </a:lnTo>
                    <a:lnTo>
                      <a:pt x="6" y="564"/>
                    </a:lnTo>
                    <a:lnTo>
                      <a:pt x="23" y="566"/>
                    </a:lnTo>
                    <a:lnTo>
                      <a:pt x="45" y="568"/>
                    </a:lnTo>
                    <a:lnTo>
                      <a:pt x="64" y="559"/>
                    </a:lnTo>
                    <a:lnTo>
                      <a:pt x="81" y="546"/>
                    </a:lnTo>
                    <a:lnTo>
                      <a:pt x="88" y="545"/>
                    </a:lnTo>
                    <a:lnTo>
                      <a:pt x="146" y="541"/>
                    </a:lnTo>
                    <a:lnTo>
                      <a:pt x="226" y="539"/>
                    </a:lnTo>
                    <a:lnTo>
                      <a:pt x="235" y="535"/>
                    </a:lnTo>
                    <a:lnTo>
                      <a:pt x="246" y="526"/>
                    </a:lnTo>
                    <a:lnTo>
                      <a:pt x="265" y="503"/>
                    </a:lnTo>
                    <a:lnTo>
                      <a:pt x="279" y="465"/>
                    </a:lnTo>
                    <a:lnTo>
                      <a:pt x="284" y="438"/>
                    </a:lnTo>
                    <a:lnTo>
                      <a:pt x="287" y="412"/>
                    </a:lnTo>
                    <a:lnTo>
                      <a:pt x="285" y="383"/>
                    </a:lnTo>
                    <a:lnTo>
                      <a:pt x="285" y="318"/>
                    </a:lnTo>
                    <a:lnTo>
                      <a:pt x="283" y="288"/>
                    </a:lnTo>
                    <a:lnTo>
                      <a:pt x="335" y="278"/>
                    </a:lnTo>
                    <a:lnTo>
                      <a:pt x="393" y="268"/>
                    </a:lnTo>
                    <a:lnTo>
                      <a:pt x="492" y="189"/>
                    </a:lnTo>
                    <a:lnTo>
                      <a:pt x="518" y="170"/>
                    </a:lnTo>
                    <a:lnTo>
                      <a:pt x="592" y="126"/>
                    </a:lnTo>
                    <a:lnTo>
                      <a:pt x="642" y="98"/>
                    </a:lnTo>
                    <a:lnTo>
                      <a:pt x="770" y="31"/>
                    </a:lnTo>
                    <a:lnTo>
                      <a:pt x="821" y="6"/>
                    </a:lnTo>
                    <a:lnTo>
                      <a:pt x="829" y="0"/>
                    </a:lnTo>
                    <a:lnTo>
                      <a:pt x="856" y="4"/>
                    </a:lnTo>
                    <a:lnTo>
                      <a:pt x="909" y="18"/>
                    </a:lnTo>
                    <a:lnTo>
                      <a:pt x="940" y="28"/>
                    </a:lnTo>
                    <a:lnTo>
                      <a:pt x="948" y="33"/>
                    </a:lnTo>
                    <a:lnTo>
                      <a:pt x="986" y="60"/>
                    </a:lnTo>
                    <a:lnTo>
                      <a:pt x="994" y="56"/>
                    </a:lnTo>
                    <a:lnTo>
                      <a:pt x="1043" y="33"/>
                    </a:lnTo>
                    <a:lnTo>
                      <a:pt x="1054" y="98"/>
                    </a:lnTo>
                    <a:lnTo>
                      <a:pt x="1059" y="136"/>
                    </a:lnTo>
                    <a:lnTo>
                      <a:pt x="1073" y="168"/>
                    </a:lnTo>
                    <a:lnTo>
                      <a:pt x="1090" y="190"/>
                    </a:lnTo>
                    <a:lnTo>
                      <a:pt x="1113" y="209"/>
                    </a:lnTo>
                    <a:lnTo>
                      <a:pt x="1100" y="231"/>
                    </a:lnTo>
                    <a:lnTo>
                      <a:pt x="1091" y="260"/>
                    </a:lnTo>
                    <a:lnTo>
                      <a:pt x="1086" y="292"/>
                    </a:lnTo>
                    <a:lnTo>
                      <a:pt x="1083" y="322"/>
                    </a:lnTo>
                    <a:lnTo>
                      <a:pt x="1085" y="337"/>
                    </a:lnTo>
                    <a:lnTo>
                      <a:pt x="1082" y="359"/>
                    </a:lnTo>
                    <a:lnTo>
                      <a:pt x="1082" y="389"/>
                    </a:lnTo>
                    <a:lnTo>
                      <a:pt x="1081" y="422"/>
                    </a:lnTo>
                    <a:lnTo>
                      <a:pt x="1079" y="436"/>
                    </a:lnTo>
                    <a:lnTo>
                      <a:pt x="1002" y="513"/>
                    </a:lnTo>
                    <a:lnTo>
                      <a:pt x="983" y="537"/>
                    </a:lnTo>
                    <a:lnTo>
                      <a:pt x="955" y="576"/>
                    </a:lnTo>
                    <a:lnTo>
                      <a:pt x="937" y="601"/>
                    </a:lnTo>
                    <a:lnTo>
                      <a:pt x="937" y="621"/>
                    </a:lnTo>
                    <a:lnTo>
                      <a:pt x="942" y="642"/>
                    </a:lnTo>
                    <a:lnTo>
                      <a:pt x="942" y="650"/>
                    </a:lnTo>
                    <a:lnTo>
                      <a:pt x="912" y="651"/>
                    </a:lnTo>
                    <a:lnTo>
                      <a:pt x="897" y="658"/>
                    </a:lnTo>
                    <a:lnTo>
                      <a:pt x="883" y="666"/>
                    </a:lnTo>
                    <a:lnTo>
                      <a:pt x="859" y="687"/>
                    </a:lnTo>
                    <a:lnTo>
                      <a:pt x="851" y="688"/>
                    </a:lnTo>
                    <a:lnTo>
                      <a:pt x="831" y="682"/>
                    </a:lnTo>
                    <a:lnTo>
                      <a:pt x="808" y="676"/>
                    </a:lnTo>
                    <a:lnTo>
                      <a:pt x="781" y="670"/>
                    </a:lnTo>
                    <a:lnTo>
                      <a:pt x="763" y="669"/>
                    </a:lnTo>
                    <a:lnTo>
                      <a:pt x="740" y="670"/>
                    </a:lnTo>
                    <a:lnTo>
                      <a:pt x="721" y="673"/>
                    </a:lnTo>
                    <a:lnTo>
                      <a:pt x="696" y="682"/>
                    </a:lnTo>
                    <a:lnTo>
                      <a:pt x="684" y="692"/>
                    </a:lnTo>
                    <a:lnTo>
                      <a:pt x="663" y="703"/>
                    </a:lnTo>
                    <a:lnTo>
                      <a:pt x="655" y="704"/>
                    </a:lnTo>
                    <a:lnTo>
                      <a:pt x="626" y="706"/>
                    </a:lnTo>
                    <a:lnTo>
                      <a:pt x="595" y="697"/>
                    </a:lnTo>
                    <a:lnTo>
                      <a:pt x="557" y="675"/>
                    </a:lnTo>
                    <a:lnTo>
                      <a:pt x="546" y="673"/>
                    </a:lnTo>
                    <a:lnTo>
                      <a:pt x="531" y="675"/>
                    </a:lnTo>
                    <a:lnTo>
                      <a:pt x="489" y="692"/>
                    </a:lnTo>
                    <a:lnTo>
                      <a:pt x="477" y="692"/>
                    </a:lnTo>
                    <a:lnTo>
                      <a:pt x="470" y="689"/>
                    </a:lnTo>
                    <a:lnTo>
                      <a:pt x="435" y="652"/>
                    </a:lnTo>
                    <a:lnTo>
                      <a:pt x="410" y="645"/>
                    </a:lnTo>
                    <a:lnTo>
                      <a:pt x="374" y="641"/>
                    </a:lnTo>
                    <a:lnTo>
                      <a:pt x="337" y="644"/>
                    </a:lnTo>
                    <a:lnTo>
                      <a:pt x="303" y="650"/>
                    </a:lnTo>
                    <a:lnTo>
                      <a:pt x="281" y="661"/>
                    </a:lnTo>
                    <a:lnTo>
                      <a:pt x="260" y="709"/>
                    </a:lnTo>
                    <a:lnTo>
                      <a:pt x="249" y="723"/>
                    </a:lnTo>
                    <a:lnTo>
                      <a:pt x="243" y="749"/>
                    </a:lnTo>
                    <a:lnTo>
                      <a:pt x="241" y="778"/>
                    </a:lnTo>
                    <a:lnTo>
                      <a:pt x="212" y="763"/>
                    </a:lnTo>
                    <a:lnTo>
                      <a:pt x="189" y="745"/>
                    </a:lnTo>
                    <a:lnTo>
                      <a:pt x="179" y="737"/>
                    </a:lnTo>
                    <a:lnTo>
                      <a:pt x="168" y="739"/>
                    </a:lnTo>
                    <a:lnTo>
                      <a:pt x="150" y="749"/>
                    </a:lnTo>
                    <a:close/>
                  </a:path>
                </a:pathLst>
              </a:custGeom>
              <a:solidFill>
                <a:srgbClr val="009900"/>
              </a:solidFill>
              <a:ln w="1651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 dirty="0"/>
              </a:p>
            </p:txBody>
          </p:sp>
          <p:sp>
            <p:nvSpPr>
              <p:cNvPr id="61" name="Freeform 18"/>
              <p:cNvSpPr>
                <a:spLocks/>
              </p:cNvSpPr>
              <p:nvPr/>
            </p:nvSpPr>
            <p:spPr bwMode="auto">
              <a:xfrm>
                <a:off x="3835400" y="4062412"/>
                <a:ext cx="1458913" cy="1057275"/>
              </a:xfrm>
              <a:custGeom>
                <a:avLst/>
                <a:gdLst>
                  <a:gd name="T0" fmla="*/ 2147483646 w 560"/>
                  <a:gd name="T1" fmla="*/ 2147483646 h 368"/>
                  <a:gd name="T2" fmla="*/ 2147483646 w 560"/>
                  <a:gd name="T3" fmla="*/ 2147483646 h 368"/>
                  <a:gd name="T4" fmla="*/ 2147483646 w 560"/>
                  <a:gd name="T5" fmla="*/ 2147483646 h 368"/>
                  <a:gd name="T6" fmla="*/ 2147483646 w 560"/>
                  <a:gd name="T7" fmla="*/ 2147483646 h 368"/>
                  <a:gd name="T8" fmla="*/ 2147483646 w 560"/>
                  <a:gd name="T9" fmla="*/ 2147483646 h 368"/>
                  <a:gd name="T10" fmla="*/ 2147483646 w 560"/>
                  <a:gd name="T11" fmla="*/ 2147483646 h 368"/>
                  <a:gd name="T12" fmla="*/ 2147483646 w 560"/>
                  <a:gd name="T13" fmla="*/ 2147483646 h 368"/>
                  <a:gd name="T14" fmla="*/ 2147483646 w 560"/>
                  <a:gd name="T15" fmla="*/ 2147483646 h 368"/>
                  <a:gd name="T16" fmla="*/ 2147483646 w 560"/>
                  <a:gd name="T17" fmla="*/ 2147483646 h 368"/>
                  <a:gd name="T18" fmla="*/ 2147483646 w 560"/>
                  <a:gd name="T19" fmla="*/ 2147483646 h 368"/>
                  <a:gd name="T20" fmla="*/ 2147483646 w 560"/>
                  <a:gd name="T21" fmla="*/ 2147483646 h 368"/>
                  <a:gd name="T22" fmla="*/ 2147483646 w 560"/>
                  <a:gd name="T23" fmla="*/ 2147483646 h 368"/>
                  <a:gd name="T24" fmla="*/ 2147483646 w 560"/>
                  <a:gd name="T25" fmla="*/ 2147483646 h 368"/>
                  <a:gd name="T26" fmla="*/ 2147483646 w 560"/>
                  <a:gd name="T27" fmla="*/ 2147483646 h 368"/>
                  <a:gd name="T28" fmla="*/ 2147483646 w 560"/>
                  <a:gd name="T29" fmla="*/ 2147483646 h 368"/>
                  <a:gd name="T30" fmla="*/ 2147483646 w 560"/>
                  <a:gd name="T31" fmla="*/ 2147483646 h 368"/>
                  <a:gd name="T32" fmla="*/ 2147483646 w 560"/>
                  <a:gd name="T33" fmla="*/ 2147483646 h 368"/>
                  <a:gd name="T34" fmla="*/ 2147483646 w 560"/>
                  <a:gd name="T35" fmla="*/ 2147483646 h 368"/>
                  <a:gd name="T36" fmla="*/ 2147483646 w 560"/>
                  <a:gd name="T37" fmla="*/ 2147483646 h 368"/>
                  <a:gd name="T38" fmla="*/ 2147483646 w 560"/>
                  <a:gd name="T39" fmla="*/ 2147483646 h 368"/>
                  <a:gd name="T40" fmla="*/ 2147483646 w 560"/>
                  <a:gd name="T41" fmla="*/ 2147483646 h 368"/>
                  <a:gd name="T42" fmla="*/ 2147483646 w 560"/>
                  <a:gd name="T43" fmla="*/ 2147483646 h 368"/>
                  <a:gd name="T44" fmla="*/ 2147483646 w 560"/>
                  <a:gd name="T45" fmla="*/ 2147483646 h 368"/>
                  <a:gd name="T46" fmla="*/ 2147483646 w 560"/>
                  <a:gd name="T47" fmla="*/ 2147483646 h 368"/>
                  <a:gd name="T48" fmla="*/ 2147483646 w 560"/>
                  <a:gd name="T49" fmla="*/ 2147483646 h 368"/>
                  <a:gd name="T50" fmla="*/ 2147483646 w 560"/>
                  <a:gd name="T51" fmla="*/ 2147483646 h 368"/>
                  <a:gd name="T52" fmla="*/ 2147483646 w 560"/>
                  <a:gd name="T53" fmla="*/ 2147483646 h 368"/>
                  <a:gd name="T54" fmla="*/ 2147483646 w 560"/>
                  <a:gd name="T55" fmla="*/ 0 h 368"/>
                  <a:gd name="T56" fmla="*/ 2147483646 w 560"/>
                  <a:gd name="T57" fmla="*/ 2147483646 h 368"/>
                  <a:gd name="T58" fmla="*/ 2147483646 w 560"/>
                  <a:gd name="T59" fmla="*/ 2147483646 h 368"/>
                  <a:gd name="T60" fmla="*/ 2147483646 w 560"/>
                  <a:gd name="T61" fmla="*/ 2147483646 h 368"/>
                  <a:gd name="T62" fmla="*/ 2147483646 w 560"/>
                  <a:gd name="T63" fmla="*/ 2147483646 h 368"/>
                  <a:gd name="T64" fmla="*/ 2147483646 w 560"/>
                  <a:gd name="T65" fmla="*/ 2147483646 h 368"/>
                  <a:gd name="T66" fmla="*/ 2147483646 w 560"/>
                  <a:gd name="T67" fmla="*/ 2147483646 h 368"/>
                  <a:gd name="T68" fmla="*/ 2147483646 w 560"/>
                  <a:gd name="T69" fmla="*/ 2147483646 h 368"/>
                  <a:gd name="T70" fmla="*/ 2147483646 w 560"/>
                  <a:gd name="T71" fmla="*/ 2147483646 h 368"/>
                  <a:gd name="T72" fmla="*/ 2147483646 w 560"/>
                  <a:gd name="T73" fmla="*/ 2147483646 h 368"/>
                  <a:gd name="T74" fmla="*/ 2147483646 w 560"/>
                  <a:gd name="T75" fmla="*/ 2147483646 h 368"/>
                  <a:gd name="T76" fmla="*/ 2147483646 w 560"/>
                  <a:gd name="T77" fmla="*/ 2147483646 h 368"/>
                  <a:gd name="T78" fmla="*/ 2147483646 w 560"/>
                  <a:gd name="T79" fmla="*/ 2147483646 h 368"/>
                  <a:gd name="T80" fmla="*/ 2147483646 w 560"/>
                  <a:gd name="T81" fmla="*/ 2147483646 h 368"/>
                  <a:gd name="T82" fmla="*/ 2147483646 w 560"/>
                  <a:gd name="T83" fmla="*/ 2147483646 h 368"/>
                  <a:gd name="T84" fmla="*/ 2147483646 w 560"/>
                  <a:gd name="T85" fmla="*/ 2147483646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0"/>
                  <a:gd name="T130" fmla="*/ 0 h 368"/>
                  <a:gd name="T131" fmla="*/ 560 w 560"/>
                  <a:gd name="T132" fmla="*/ 368 h 3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0" h="368">
                    <a:moveTo>
                      <a:pt x="397" y="269"/>
                    </a:moveTo>
                    <a:lnTo>
                      <a:pt x="378" y="266"/>
                    </a:lnTo>
                    <a:lnTo>
                      <a:pt x="373" y="265"/>
                    </a:lnTo>
                    <a:lnTo>
                      <a:pt x="342" y="279"/>
                    </a:lnTo>
                    <a:lnTo>
                      <a:pt x="297" y="278"/>
                    </a:lnTo>
                    <a:lnTo>
                      <a:pt x="269" y="278"/>
                    </a:lnTo>
                    <a:lnTo>
                      <a:pt x="201" y="279"/>
                    </a:lnTo>
                    <a:lnTo>
                      <a:pt x="193" y="283"/>
                    </a:lnTo>
                    <a:lnTo>
                      <a:pt x="189" y="293"/>
                    </a:lnTo>
                    <a:lnTo>
                      <a:pt x="197" y="351"/>
                    </a:lnTo>
                    <a:lnTo>
                      <a:pt x="199" y="362"/>
                    </a:lnTo>
                    <a:lnTo>
                      <a:pt x="192" y="368"/>
                    </a:lnTo>
                    <a:lnTo>
                      <a:pt x="172" y="355"/>
                    </a:lnTo>
                    <a:lnTo>
                      <a:pt x="151" y="350"/>
                    </a:lnTo>
                    <a:lnTo>
                      <a:pt x="127" y="352"/>
                    </a:lnTo>
                    <a:lnTo>
                      <a:pt x="108" y="357"/>
                    </a:lnTo>
                    <a:lnTo>
                      <a:pt x="93" y="365"/>
                    </a:lnTo>
                    <a:lnTo>
                      <a:pt x="82" y="368"/>
                    </a:lnTo>
                    <a:lnTo>
                      <a:pt x="70" y="366"/>
                    </a:lnTo>
                    <a:lnTo>
                      <a:pt x="57" y="359"/>
                    </a:lnTo>
                    <a:lnTo>
                      <a:pt x="39" y="342"/>
                    </a:lnTo>
                    <a:lnTo>
                      <a:pt x="35" y="328"/>
                    </a:lnTo>
                    <a:lnTo>
                      <a:pt x="26" y="321"/>
                    </a:lnTo>
                    <a:lnTo>
                      <a:pt x="8" y="321"/>
                    </a:lnTo>
                    <a:lnTo>
                      <a:pt x="0" y="316"/>
                    </a:lnTo>
                    <a:lnTo>
                      <a:pt x="3" y="314"/>
                    </a:lnTo>
                    <a:lnTo>
                      <a:pt x="4" y="311"/>
                    </a:lnTo>
                    <a:lnTo>
                      <a:pt x="9" y="300"/>
                    </a:lnTo>
                    <a:lnTo>
                      <a:pt x="18" y="273"/>
                    </a:lnTo>
                    <a:lnTo>
                      <a:pt x="22" y="247"/>
                    </a:lnTo>
                    <a:lnTo>
                      <a:pt x="20" y="224"/>
                    </a:lnTo>
                    <a:lnTo>
                      <a:pt x="24" y="217"/>
                    </a:lnTo>
                    <a:lnTo>
                      <a:pt x="32" y="217"/>
                    </a:lnTo>
                    <a:lnTo>
                      <a:pt x="47" y="212"/>
                    </a:lnTo>
                    <a:lnTo>
                      <a:pt x="63" y="204"/>
                    </a:lnTo>
                    <a:lnTo>
                      <a:pt x="74" y="193"/>
                    </a:lnTo>
                    <a:lnTo>
                      <a:pt x="84" y="161"/>
                    </a:lnTo>
                    <a:lnTo>
                      <a:pt x="95" y="126"/>
                    </a:lnTo>
                    <a:lnTo>
                      <a:pt x="107" y="114"/>
                    </a:lnTo>
                    <a:lnTo>
                      <a:pt x="116" y="112"/>
                    </a:lnTo>
                    <a:lnTo>
                      <a:pt x="126" y="121"/>
                    </a:lnTo>
                    <a:lnTo>
                      <a:pt x="143" y="132"/>
                    </a:lnTo>
                    <a:lnTo>
                      <a:pt x="157" y="128"/>
                    </a:lnTo>
                    <a:lnTo>
                      <a:pt x="162" y="122"/>
                    </a:lnTo>
                    <a:lnTo>
                      <a:pt x="176" y="97"/>
                    </a:lnTo>
                    <a:lnTo>
                      <a:pt x="190" y="78"/>
                    </a:lnTo>
                    <a:lnTo>
                      <a:pt x="211" y="59"/>
                    </a:lnTo>
                    <a:lnTo>
                      <a:pt x="220" y="56"/>
                    </a:lnTo>
                    <a:lnTo>
                      <a:pt x="236" y="62"/>
                    </a:lnTo>
                    <a:lnTo>
                      <a:pt x="246" y="68"/>
                    </a:lnTo>
                    <a:lnTo>
                      <a:pt x="255" y="69"/>
                    </a:lnTo>
                    <a:lnTo>
                      <a:pt x="265" y="45"/>
                    </a:lnTo>
                    <a:lnTo>
                      <a:pt x="274" y="38"/>
                    </a:lnTo>
                    <a:lnTo>
                      <a:pt x="305" y="24"/>
                    </a:lnTo>
                    <a:lnTo>
                      <a:pt x="343" y="3"/>
                    </a:lnTo>
                    <a:lnTo>
                      <a:pt x="355" y="0"/>
                    </a:lnTo>
                    <a:lnTo>
                      <a:pt x="366" y="4"/>
                    </a:lnTo>
                    <a:lnTo>
                      <a:pt x="378" y="7"/>
                    </a:lnTo>
                    <a:lnTo>
                      <a:pt x="412" y="12"/>
                    </a:lnTo>
                    <a:lnTo>
                      <a:pt x="406" y="31"/>
                    </a:lnTo>
                    <a:lnTo>
                      <a:pt x="406" y="43"/>
                    </a:lnTo>
                    <a:lnTo>
                      <a:pt x="420" y="70"/>
                    </a:lnTo>
                    <a:lnTo>
                      <a:pt x="433" y="85"/>
                    </a:lnTo>
                    <a:lnTo>
                      <a:pt x="446" y="93"/>
                    </a:lnTo>
                    <a:lnTo>
                      <a:pt x="462" y="106"/>
                    </a:lnTo>
                    <a:lnTo>
                      <a:pt x="467" y="113"/>
                    </a:lnTo>
                    <a:lnTo>
                      <a:pt x="469" y="119"/>
                    </a:lnTo>
                    <a:lnTo>
                      <a:pt x="458" y="133"/>
                    </a:lnTo>
                    <a:lnTo>
                      <a:pt x="460" y="140"/>
                    </a:lnTo>
                    <a:lnTo>
                      <a:pt x="492" y="162"/>
                    </a:lnTo>
                    <a:lnTo>
                      <a:pt x="508" y="168"/>
                    </a:lnTo>
                    <a:lnTo>
                      <a:pt x="520" y="166"/>
                    </a:lnTo>
                    <a:lnTo>
                      <a:pt x="537" y="168"/>
                    </a:lnTo>
                    <a:lnTo>
                      <a:pt x="556" y="197"/>
                    </a:lnTo>
                    <a:lnTo>
                      <a:pt x="560" y="207"/>
                    </a:lnTo>
                    <a:lnTo>
                      <a:pt x="552" y="230"/>
                    </a:lnTo>
                    <a:lnTo>
                      <a:pt x="539" y="243"/>
                    </a:lnTo>
                    <a:lnTo>
                      <a:pt x="529" y="249"/>
                    </a:lnTo>
                    <a:lnTo>
                      <a:pt x="505" y="246"/>
                    </a:lnTo>
                    <a:lnTo>
                      <a:pt x="492" y="247"/>
                    </a:lnTo>
                    <a:lnTo>
                      <a:pt x="479" y="255"/>
                    </a:lnTo>
                    <a:lnTo>
                      <a:pt x="467" y="271"/>
                    </a:lnTo>
                    <a:lnTo>
                      <a:pt x="459" y="276"/>
                    </a:lnTo>
                    <a:lnTo>
                      <a:pt x="458" y="280"/>
                    </a:lnTo>
                    <a:lnTo>
                      <a:pt x="448" y="279"/>
                    </a:lnTo>
                    <a:lnTo>
                      <a:pt x="429" y="274"/>
                    </a:lnTo>
                    <a:lnTo>
                      <a:pt x="397" y="269"/>
                    </a:lnTo>
                    <a:close/>
                  </a:path>
                </a:pathLst>
              </a:custGeom>
              <a:solidFill>
                <a:srgbClr val="009900"/>
              </a:solidFill>
              <a:ln w="1588">
                <a:solidFill>
                  <a:srgbClr val="B0B0B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62" name="Freeform 19"/>
              <p:cNvSpPr>
                <a:spLocks/>
              </p:cNvSpPr>
              <p:nvPr/>
            </p:nvSpPr>
            <p:spPr bwMode="auto">
              <a:xfrm>
                <a:off x="4989513" y="4568825"/>
                <a:ext cx="552450" cy="1157287"/>
              </a:xfrm>
              <a:custGeom>
                <a:avLst/>
                <a:gdLst>
                  <a:gd name="T0" fmla="*/ 2147483646 w 212"/>
                  <a:gd name="T1" fmla="*/ 2147483646 h 403"/>
                  <a:gd name="T2" fmla="*/ 2147483646 w 212"/>
                  <a:gd name="T3" fmla="*/ 2147483646 h 403"/>
                  <a:gd name="T4" fmla="*/ 2147483646 w 212"/>
                  <a:gd name="T5" fmla="*/ 2147483646 h 403"/>
                  <a:gd name="T6" fmla="*/ 2147483646 w 212"/>
                  <a:gd name="T7" fmla="*/ 2147483646 h 403"/>
                  <a:gd name="T8" fmla="*/ 2147483646 w 212"/>
                  <a:gd name="T9" fmla="*/ 2147483646 h 403"/>
                  <a:gd name="T10" fmla="*/ 2147483646 w 212"/>
                  <a:gd name="T11" fmla="*/ 2147483646 h 403"/>
                  <a:gd name="T12" fmla="*/ 2147483646 w 212"/>
                  <a:gd name="T13" fmla="*/ 2147483646 h 403"/>
                  <a:gd name="T14" fmla="*/ 2147483646 w 212"/>
                  <a:gd name="T15" fmla="*/ 2147483646 h 403"/>
                  <a:gd name="T16" fmla="*/ 2147483646 w 212"/>
                  <a:gd name="T17" fmla="*/ 2147483646 h 403"/>
                  <a:gd name="T18" fmla="*/ 2147483646 w 212"/>
                  <a:gd name="T19" fmla="*/ 2147483646 h 403"/>
                  <a:gd name="T20" fmla="*/ 2147483646 w 212"/>
                  <a:gd name="T21" fmla="*/ 2147483646 h 403"/>
                  <a:gd name="T22" fmla="*/ 2147483646 w 212"/>
                  <a:gd name="T23" fmla="*/ 2147483646 h 403"/>
                  <a:gd name="T24" fmla="*/ 2147483646 w 212"/>
                  <a:gd name="T25" fmla="*/ 2147483646 h 403"/>
                  <a:gd name="T26" fmla="*/ 2147483646 w 212"/>
                  <a:gd name="T27" fmla="*/ 2147483646 h 403"/>
                  <a:gd name="T28" fmla="*/ 2147483646 w 212"/>
                  <a:gd name="T29" fmla="*/ 2147483646 h 403"/>
                  <a:gd name="T30" fmla="*/ 2147483646 w 212"/>
                  <a:gd name="T31" fmla="*/ 2147483646 h 403"/>
                  <a:gd name="T32" fmla="*/ 2147483646 w 212"/>
                  <a:gd name="T33" fmla="*/ 2147483646 h 403"/>
                  <a:gd name="T34" fmla="*/ 2147483646 w 212"/>
                  <a:gd name="T35" fmla="*/ 2147483646 h 403"/>
                  <a:gd name="T36" fmla="*/ 2147483646 w 212"/>
                  <a:gd name="T37" fmla="*/ 2147483646 h 403"/>
                  <a:gd name="T38" fmla="*/ 2147483646 w 212"/>
                  <a:gd name="T39" fmla="*/ 2147483646 h 403"/>
                  <a:gd name="T40" fmla="*/ 2147483646 w 212"/>
                  <a:gd name="T41" fmla="*/ 2147483646 h 403"/>
                  <a:gd name="T42" fmla="*/ 2147483646 w 212"/>
                  <a:gd name="T43" fmla="*/ 2147483646 h 403"/>
                  <a:gd name="T44" fmla="*/ 2147483646 w 212"/>
                  <a:gd name="T45" fmla="*/ 2147483646 h 403"/>
                  <a:gd name="T46" fmla="*/ 2147483646 w 212"/>
                  <a:gd name="T47" fmla="*/ 2147483646 h 403"/>
                  <a:gd name="T48" fmla="*/ 2147483646 w 212"/>
                  <a:gd name="T49" fmla="*/ 2147483646 h 403"/>
                  <a:gd name="T50" fmla="*/ 2147483646 w 212"/>
                  <a:gd name="T51" fmla="*/ 2147483646 h 403"/>
                  <a:gd name="T52" fmla="*/ 2147483646 w 212"/>
                  <a:gd name="T53" fmla="*/ 2147483646 h 403"/>
                  <a:gd name="T54" fmla="*/ 2147483646 w 212"/>
                  <a:gd name="T55" fmla="*/ 2147483646 h 403"/>
                  <a:gd name="T56" fmla="*/ 2147483646 w 212"/>
                  <a:gd name="T57" fmla="*/ 2147483646 h 403"/>
                  <a:gd name="T58" fmla="*/ 2147483646 w 212"/>
                  <a:gd name="T59" fmla="*/ 2147483646 h 403"/>
                  <a:gd name="T60" fmla="*/ 2147483646 w 212"/>
                  <a:gd name="T61" fmla="*/ 2147483646 h 403"/>
                  <a:gd name="T62" fmla="*/ 2147483646 w 212"/>
                  <a:gd name="T63" fmla="*/ 2147483646 h 403"/>
                  <a:gd name="T64" fmla="*/ 2147483646 w 212"/>
                  <a:gd name="T65" fmla="*/ 2147483646 h 403"/>
                  <a:gd name="T66" fmla="*/ 2147483646 w 212"/>
                  <a:gd name="T67" fmla="*/ 2147483646 h 403"/>
                  <a:gd name="T68" fmla="*/ 2147483646 w 212"/>
                  <a:gd name="T69" fmla="*/ 2147483646 h 403"/>
                  <a:gd name="T70" fmla="*/ 2147483646 w 212"/>
                  <a:gd name="T71" fmla="*/ 2147483646 h 403"/>
                  <a:gd name="T72" fmla="*/ 2147483646 w 212"/>
                  <a:gd name="T73" fmla="*/ 2147483646 h 403"/>
                  <a:gd name="T74" fmla="*/ 0 w 212"/>
                  <a:gd name="T75" fmla="*/ 2147483646 h 403"/>
                  <a:gd name="T76" fmla="*/ 2147483646 w 212"/>
                  <a:gd name="T77" fmla="*/ 2147483646 h 403"/>
                  <a:gd name="T78" fmla="*/ 2147483646 w 212"/>
                  <a:gd name="T79" fmla="*/ 2147483646 h 403"/>
                  <a:gd name="T80" fmla="*/ 2147483646 w 212"/>
                  <a:gd name="T81" fmla="*/ 2147483646 h 403"/>
                  <a:gd name="T82" fmla="*/ 2147483646 w 212"/>
                  <a:gd name="T83" fmla="*/ 2147483646 h 403"/>
                  <a:gd name="T84" fmla="*/ 2147483646 w 212"/>
                  <a:gd name="T85" fmla="*/ 2147483646 h 403"/>
                  <a:gd name="T86" fmla="*/ 2147483646 w 212"/>
                  <a:gd name="T87" fmla="*/ 2147483646 h 403"/>
                  <a:gd name="T88" fmla="*/ 2147483646 w 212"/>
                  <a:gd name="T89" fmla="*/ 2147483646 h 403"/>
                  <a:gd name="T90" fmla="*/ 2147483646 w 212"/>
                  <a:gd name="T91" fmla="*/ 2147483646 h 403"/>
                  <a:gd name="T92" fmla="*/ 2147483646 w 212"/>
                  <a:gd name="T93" fmla="*/ 2147483646 h 403"/>
                  <a:gd name="T94" fmla="*/ 2147483646 w 212"/>
                  <a:gd name="T95" fmla="*/ 2147483646 h 403"/>
                  <a:gd name="T96" fmla="*/ 2147483646 w 212"/>
                  <a:gd name="T97" fmla="*/ 2147483646 h 403"/>
                  <a:gd name="T98" fmla="*/ 2147483646 w 212"/>
                  <a:gd name="T99" fmla="*/ 2147483646 h 403"/>
                  <a:gd name="T100" fmla="*/ 2147483646 w 212"/>
                  <a:gd name="T101" fmla="*/ 2147483646 h 403"/>
                  <a:gd name="T102" fmla="*/ 2147483646 w 212"/>
                  <a:gd name="T103" fmla="*/ 0 h 403"/>
                  <a:gd name="T104" fmla="*/ 2147483646 w 212"/>
                  <a:gd name="T105" fmla="*/ 2147483646 h 403"/>
                  <a:gd name="T106" fmla="*/ 2147483646 w 212"/>
                  <a:gd name="T107" fmla="*/ 2147483646 h 403"/>
                  <a:gd name="T108" fmla="*/ 2147483646 w 212"/>
                  <a:gd name="T109" fmla="*/ 2147483646 h 40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2"/>
                  <a:gd name="T166" fmla="*/ 0 h 403"/>
                  <a:gd name="T167" fmla="*/ 212 w 212"/>
                  <a:gd name="T168" fmla="*/ 403 h 40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2" h="403">
                    <a:moveTo>
                      <a:pt x="196" y="41"/>
                    </a:moveTo>
                    <a:lnTo>
                      <a:pt x="194" y="64"/>
                    </a:lnTo>
                    <a:lnTo>
                      <a:pt x="200" y="86"/>
                    </a:lnTo>
                    <a:lnTo>
                      <a:pt x="212" y="108"/>
                    </a:lnTo>
                    <a:lnTo>
                      <a:pt x="201" y="137"/>
                    </a:lnTo>
                    <a:lnTo>
                      <a:pt x="196" y="153"/>
                    </a:lnTo>
                    <a:lnTo>
                      <a:pt x="188" y="162"/>
                    </a:lnTo>
                    <a:lnTo>
                      <a:pt x="167" y="175"/>
                    </a:lnTo>
                    <a:lnTo>
                      <a:pt x="165" y="185"/>
                    </a:lnTo>
                    <a:lnTo>
                      <a:pt x="169" y="203"/>
                    </a:lnTo>
                    <a:lnTo>
                      <a:pt x="166" y="213"/>
                    </a:lnTo>
                    <a:lnTo>
                      <a:pt x="153" y="217"/>
                    </a:lnTo>
                    <a:lnTo>
                      <a:pt x="144" y="218"/>
                    </a:lnTo>
                    <a:lnTo>
                      <a:pt x="136" y="229"/>
                    </a:lnTo>
                    <a:lnTo>
                      <a:pt x="136" y="241"/>
                    </a:lnTo>
                    <a:lnTo>
                      <a:pt x="136" y="256"/>
                    </a:lnTo>
                    <a:lnTo>
                      <a:pt x="136" y="281"/>
                    </a:lnTo>
                    <a:lnTo>
                      <a:pt x="134" y="312"/>
                    </a:lnTo>
                    <a:lnTo>
                      <a:pt x="140" y="353"/>
                    </a:lnTo>
                    <a:lnTo>
                      <a:pt x="136" y="389"/>
                    </a:lnTo>
                    <a:lnTo>
                      <a:pt x="136" y="396"/>
                    </a:lnTo>
                    <a:lnTo>
                      <a:pt x="126" y="396"/>
                    </a:lnTo>
                    <a:lnTo>
                      <a:pt x="86" y="402"/>
                    </a:lnTo>
                    <a:lnTo>
                      <a:pt x="66" y="403"/>
                    </a:lnTo>
                    <a:lnTo>
                      <a:pt x="62" y="396"/>
                    </a:lnTo>
                    <a:lnTo>
                      <a:pt x="53" y="365"/>
                    </a:lnTo>
                    <a:lnTo>
                      <a:pt x="58" y="343"/>
                    </a:lnTo>
                    <a:lnTo>
                      <a:pt x="59" y="319"/>
                    </a:lnTo>
                    <a:lnTo>
                      <a:pt x="58" y="303"/>
                    </a:lnTo>
                    <a:lnTo>
                      <a:pt x="54" y="274"/>
                    </a:lnTo>
                    <a:lnTo>
                      <a:pt x="54" y="248"/>
                    </a:lnTo>
                    <a:lnTo>
                      <a:pt x="53" y="232"/>
                    </a:lnTo>
                    <a:lnTo>
                      <a:pt x="53" y="215"/>
                    </a:lnTo>
                    <a:lnTo>
                      <a:pt x="39" y="176"/>
                    </a:lnTo>
                    <a:lnTo>
                      <a:pt x="34" y="156"/>
                    </a:lnTo>
                    <a:lnTo>
                      <a:pt x="22" y="146"/>
                    </a:lnTo>
                    <a:lnTo>
                      <a:pt x="7" y="137"/>
                    </a:lnTo>
                    <a:lnTo>
                      <a:pt x="0" y="126"/>
                    </a:lnTo>
                    <a:lnTo>
                      <a:pt x="5" y="108"/>
                    </a:lnTo>
                    <a:lnTo>
                      <a:pt x="7" y="95"/>
                    </a:lnTo>
                    <a:lnTo>
                      <a:pt x="8" y="91"/>
                    </a:lnTo>
                    <a:lnTo>
                      <a:pt x="16" y="86"/>
                    </a:lnTo>
                    <a:lnTo>
                      <a:pt x="28" y="70"/>
                    </a:lnTo>
                    <a:lnTo>
                      <a:pt x="41" y="62"/>
                    </a:lnTo>
                    <a:lnTo>
                      <a:pt x="54" y="61"/>
                    </a:lnTo>
                    <a:lnTo>
                      <a:pt x="78" y="64"/>
                    </a:lnTo>
                    <a:lnTo>
                      <a:pt x="88" y="58"/>
                    </a:lnTo>
                    <a:lnTo>
                      <a:pt x="101" y="45"/>
                    </a:lnTo>
                    <a:lnTo>
                      <a:pt x="109" y="22"/>
                    </a:lnTo>
                    <a:lnTo>
                      <a:pt x="105" y="12"/>
                    </a:lnTo>
                    <a:lnTo>
                      <a:pt x="123" y="2"/>
                    </a:lnTo>
                    <a:lnTo>
                      <a:pt x="134" y="0"/>
                    </a:lnTo>
                    <a:lnTo>
                      <a:pt x="144" y="8"/>
                    </a:lnTo>
                    <a:lnTo>
                      <a:pt x="167" y="26"/>
                    </a:lnTo>
                    <a:lnTo>
                      <a:pt x="196" y="41"/>
                    </a:lnTo>
                    <a:close/>
                  </a:path>
                </a:pathLst>
              </a:custGeom>
              <a:solidFill>
                <a:srgbClr val="009900"/>
              </a:solidFill>
              <a:ln w="1651">
                <a:solidFill>
                  <a:srgbClr val="B0B0B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 dirty="0"/>
              </a:p>
            </p:txBody>
          </p:sp>
          <p:sp>
            <p:nvSpPr>
              <p:cNvPr id="63" name="Freeform 20"/>
              <p:cNvSpPr>
                <a:spLocks/>
              </p:cNvSpPr>
              <p:nvPr/>
            </p:nvSpPr>
            <p:spPr bwMode="auto">
              <a:xfrm>
                <a:off x="4249738" y="4799012"/>
                <a:ext cx="800100" cy="1219200"/>
              </a:xfrm>
              <a:custGeom>
                <a:avLst/>
                <a:gdLst>
                  <a:gd name="T0" fmla="*/ 2147483646 w 307"/>
                  <a:gd name="T1" fmla="*/ 2147483646 h 425"/>
                  <a:gd name="T2" fmla="*/ 2147483646 w 307"/>
                  <a:gd name="T3" fmla="*/ 2147483646 h 425"/>
                  <a:gd name="T4" fmla="*/ 2147483646 w 307"/>
                  <a:gd name="T5" fmla="*/ 2147483646 h 425"/>
                  <a:gd name="T6" fmla="*/ 2147483646 w 307"/>
                  <a:gd name="T7" fmla="*/ 2147483646 h 425"/>
                  <a:gd name="T8" fmla="*/ 2147483646 w 307"/>
                  <a:gd name="T9" fmla="*/ 2147483646 h 425"/>
                  <a:gd name="T10" fmla="*/ 2147483646 w 307"/>
                  <a:gd name="T11" fmla="*/ 2147483646 h 425"/>
                  <a:gd name="T12" fmla="*/ 2147483646 w 307"/>
                  <a:gd name="T13" fmla="*/ 2147483646 h 425"/>
                  <a:gd name="T14" fmla="*/ 2147483646 w 307"/>
                  <a:gd name="T15" fmla="*/ 2147483646 h 425"/>
                  <a:gd name="T16" fmla="*/ 2147483646 w 307"/>
                  <a:gd name="T17" fmla="*/ 2147483646 h 425"/>
                  <a:gd name="T18" fmla="*/ 2147483646 w 307"/>
                  <a:gd name="T19" fmla="*/ 0 h 425"/>
                  <a:gd name="T20" fmla="*/ 2147483646 w 307"/>
                  <a:gd name="T21" fmla="*/ 2147483646 h 425"/>
                  <a:gd name="T22" fmla="*/ 2147483646 w 307"/>
                  <a:gd name="T23" fmla="*/ 2147483646 h 425"/>
                  <a:gd name="T24" fmla="*/ 2147483646 w 307"/>
                  <a:gd name="T25" fmla="*/ 2147483646 h 425"/>
                  <a:gd name="T26" fmla="*/ 2147483646 w 307"/>
                  <a:gd name="T27" fmla="*/ 2147483646 h 425"/>
                  <a:gd name="T28" fmla="*/ 2147483646 w 307"/>
                  <a:gd name="T29" fmla="*/ 2147483646 h 425"/>
                  <a:gd name="T30" fmla="*/ 2147483646 w 307"/>
                  <a:gd name="T31" fmla="*/ 2147483646 h 425"/>
                  <a:gd name="T32" fmla="*/ 2147483646 w 307"/>
                  <a:gd name="T33" fmla="*/ 2147483646 h 425"/>
                  <a:gd name="T34" fmla="*/ 2147483646 w 307"/>
                  <a:gd name="T35" fmla="*/ 2147483646 h 425"/>
                  <a:gd name="T36" fmla="*/ 2147483646 w 307"/>
                  <a:gd name="T37" fmla="*/ 2147483646 h 425"/>
                  <a:gd name="T38" fmla="*/ 2147483646 w 307"/>
                  <a:gd name="T39" fmla="*/ 2147483646 h 425"/>
                  <a:gd name="T40" fmla="*/ 2147483646 w 307"/>
                  <a:gd name="T41" fmla="*/ 2147483646 h 425"/>
                  <a:gd name="T42" fmla="*/ 2147483646 w 307"/>
                  <a:gd name="T43" fmla="*/ 2147483646 h 425"/>
                  <a:gd name="T44" fmla="*/ 2147483646 w 307"/>
                  <a:gd name="T45" fmla="*/ 2147483646 h 425"/>
                  <a:gd name="T46" fmla="*/ 2147483646 w 307"/>
                  <a:gd name="T47" fmla="*/ 2147483646 h 425"/>
                  <a:gd name="T48" fmla="*/ 2147483646 w 307"/>
                  <a:gd name="T49" fmla="*/ 2147483646 h 425"/>
                  <a:gd name="T50" fmla="*/ 2147483646 w 307"/>
                  <a:gd name="T51" fmla="*/ 2147483646 h 425"/>
                  <a:gd name="T52" fmla="*/ 2147483646 w 307"/>
                  <a:gd name="T53" fmla="*/ 2147483646 h 425"/>
                  <a:gd name="T54" fmla="*/ 2147483646 w 307"/>
                  <a:gd name="T55" fmla="*/ 2147483646 h 425"/>
                  <a:gd name="T56" fmla="*/ 2147483646 w 307"/>
                  <a:gd name="T57" fmla="*/ 2147483646 h 425"/>
                  <a:gd name="T58" fmla="*/ 2147483646 w 307"/>
                  <a:gd name="T59" fmla="*/ 2147483646 h 425"/>
                  <a:gd name="T60" fmla="*/ 2147483646 w 307"/>
                  <a:gd name="T61" fmla="*/ 2147483646 h 425"/>
                  <a:gd name="T62" fmla="*/ 2147483646 w 307"/>
                  <a:gd name="T63" fmla="*/ 2147483646 h 425"/>
                  <a:gd name="T64" fmla="*/ 2147483646 w 307"/>
                  <a:gd name="T65" fmla="*/ 2147483646 h 425"/>
                  <a:gd name="T66" fmla="*/ 2147483646 w 307"/>
                  <a:gd name="T67" fmla="*/ 2147483646 h 425"/>
                  <a:gd name="T68" fmla="*/ 2147483646 w 307"/>
                  <a:gd name="T69" fmla="*/ 2147483646 h 425"/>
                  <a:gd name="T70" fmla="*/ 2147483646 w 307"/>
                  <a:gd name="T71" fmla="*/ 2147483646 h 425"/>
                  <a:gd name="T72" fmla="*/ 2147483646 w 307"/>
                  <a:gd name="T73" fmla="*/ 2147483646 h 425"/>
                  <a:gd name="T74" fmla="*/ 2147483646 w 307"/>
                  <a:gd name="T75" fmla="*/ 2147483646 h 425"/>
                  <a:gd name="T76" fmla="*/ 2147483646 w 307"/>
                  <a:gd name="T77" fmla="*/ 2147483646 h 425"/>
                  <a:gd name="T78" fmla="*/ 2147483646 w 307"/>
                  <a:gd name="T79" fmla="*/ 2147483646 h 425"/>
                  <a:gd name="T80" fmla="*/ 2147483646 w 307"/>
                  <a:gd name="T81" fmla="*/ 2147483646 h 425"/>
                  <a:gd name="T82" fmla="*/ 2147483646 w 307"/>
                  <a:gd name="T83" fmla="*/ 2147483646 h 425"/>
                  <a:gd name="T84" fmla="*/ 2147483646 w 307"/>
                  <a:gd name="T85" fmla="*/ 2147483646 h 425"/>
                  <a:gd name="T86" fmla="*/ 2147483646 w 307"/>
                  <a:gd name="T87" fmla="*/ 2147483646 h 425"/>
                  <a:gd name="T88" fmla="*/ 2147483646 w 307"/>
                  <a:gd name="T89" fmla="*/ 2147483646 h 425"/>
                  <a:gd name="T90" fmla="*/ 2147483646 w 307"/>
                  <a:gd name="T91" fmla="*/ 2147483646 h 425"/>
                  <a:gd name="T92" fmla="*/ 0 w 307"/>
                  <a:gd name="T93" fmla="*/ 2147483646 h 425"/>
                  <a:gd name="T94" fmla="*/ 2147483646 w 307"/>
                  <a:gd name="T95" fmla="*/ 2147483646 h 425"/>
                  <a:gd name="T96" fmla="*/ 2147483646 w 307"/>
                  <a:gd name="T97" fmla="*/ 2147483646 h 425"/>
                  <a:gd name="T98" fmla="*/ 2147483646 w 307"/>
                  <a:gd name="T99" fmla="*/ 2147483646 h 425"/>
                  <a:gd name="T100" fmla="*/ 2147483646 w 307"/>
                  <a:gd name="T101" fmla="*/ 2147483646 h 425"/>
                  <a:gd name="T102" fmla="*/ 2147483646 w 307"/>
                  <a:gd name="T103" fmla="*/ 2147483646 h 425"/>
                  <a:gd name="T104" fmla="*/ 2147483646 w 307"/>
                  <a:gd name="T105" fmla="*/ 2147483646 h 425"/>
                  <a:gd name="T106" fmla="*/ 2147483646 w 307"/>
                  <a:gd name="T107" fmla="*/ 2147483646 h 42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7"/>
                  <a:gd name="T163" fmla="*/ 0 h 425"/>
                  <a:gd name="T164" fmla="*/ 307 w 307"/>
                  <a:gd name="T165" fmla="*/ 425 h 42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7" h="425">
                    <a:moveTo>
                      <a:pt x="25" y="103"/>
                    </a:moveTo>
                    <a:lnTo>
                      <a:pt x="32" y="97"/>
                    </a:lnTo>
                    <a:lnTo>
                      <a:pt x="30" y="86"/>
                    </a:lnTo>
                    <a:lnTo>
                      <a:pt x="22" y="28"/>
                    </a:lnTo>
                    <a:lnTo>
                      <a:pt x="26" y="18"/>
                    </a:lnTo>
                    <a:lnTo>
                      <a:pt x="34" y="14"/>
                    </a:lnTo>
                    <a:lnTo>
                      <a:pt x="102" y="13"/>
                    </a:lnTo>
                    <a:lnTo>
                      <a:pt x="130" y="13"/>
                    </a:lnTo>
                    <a:lnTo>
                      <a:pt x="175" y="14"/>
                    </a:lnTo>
                    <a:lnTo>
                      <a:pt x="206" y="0"/>
                    </a:lnTo>
                    <a:lnTo>
                      <a:pt x="211" y="1"/>
                    </a:lnTo>
                    <a:lnTo>
                      <a:pt x="230" y="4"/>
                    </a:lnTo>
                    <a:lnTo>
                      <a:pt x="222" y="29"/>
                    </a:lnTo>
                    <a:lnTo>
                      <a:pt x="223" y="37"/>
                    </a:lnTo>
                    <a:lnTo>
                      <a:pt x="243" y="65"/>
                    </a:lnTo>
                    <a:lnTo>
                      <a:pt x="252" y="77"/>
                    </a:lnTo>
                    <a:lnTo>
                      <a:pt x="245" y="99"/>
                    </a:lnTo>
                    <a:lnTo>
                      <a:pt x="246" y="111"/>
                    </a:lnTo>
                    <a:lnTo>
                      <a:pt x="254" y="144"/>
                    </a:lnTo>
                    <a:lnTo>
                      <a:pt x="260" y="162"/>
                    </a:lnTo>
                    <a:lnTo>
                      <a:pt x="276" y="185"/>
                    </a:lnTo>
                    <a:lnTo>
                      <a:pt x="277" y="190"/>
                    </a:lnTo>
                    <a:lnTo>
                      <a:pt x="268" y="197"/>
                    </a:lnTo>
                    <a:lnTo>
                      <a:pt x="262" y="209"/>
                    </a:lnTo>
                    <a:lnTo>
                      <a:pt x="262" y="248"/>
                    </a:lnTo>
                    <a:lnTo>
                      <a:pt x="262" y="268"/>
                    </a:lnTo>
                    <a:lnTo>
                      <a:pt x="262" y="285"/>
                    </a:lnTo>
                    <a:lnTo>
                      <a:pt x="269" y="300"/>
                    </a:lnTo>
                    <a:lnTo>
                      <a:pt x="284" y="316"/>
                    </a:lnTo>
                    <a:lnTo>
                      <a:pt x="307" y="335"/>
                    </a:lnTo>
                    <a:lnTo>
                      <a:pt x="292" y="356"/>
                    </a:lnTo>
                    <a:lnTo>
                      <a:pt x="281" y="358"/>
                    </a:lnTo>
                    <a:lnTo>
                      <a:pt x="264" y="358"/>
                    </a:lnTo>
                    <a:lnTo>
                      <a:pt x="231" y="362"/>
                    </a:lnTo>
                    <a:lnTo>
                      <a:pt x="216" y="367"/>
                    </a:lnTo>
                    <a:lnTo>
                      <a:pt x="211" y="371"/>
                    </a:lnTo>
                    <a:lnTo>
                      <a:pt x="183" y="385"/>
                    </a:lnTo>
                    <a:lnTo>
                      <a:pt x="142" y="396"/>
                    </a:lnTo>
                    <a:lnTo>
                      <a:pt x="113" y="409"/>
                    </a:lnTo>
                    <a:lnTo>
                      <a:pt x="81" y="425"/>
                    </a:lnTo>
                    <a:lnTo>
                      <a:pt x="64" y="415"/>
                    </a:lnTo>
                    <a:lnTo>
                      <a:pt x="34" y="403"/>
                    </a:lnTo>
                    <a:lnTo>
                      <a:pt x="32" y="399"/>
                    </a:lnTo>
                    <a:lnTo>
                      <a:pt x="29" y="377"/>
                    </a:lnTo>
                    <a:lnTo>
                      <a:pt x="11" y="343"/>
                    </a:lnTo>
                    <a:lnTo>
                      <a:pt x="3" y="320"/>
                    </a:lnTo>
                    <a:lnTo>
                      <a:pt x="0" y="300"/>
                    </a:lnTo>
                    <a:lnTo>
                      <a:pt x="10" y="270"/>
                    </a:lnTo>
                    <a:lnTo>
                      <a:pt x="25" y="232"/>
                    </a:lnTo>
                    <a:lnTo>
                      <a:pt x="41" y="206"/>
                    </a:lnTo>
                    <a:lnTo>
                      <a:pt x="48" y="189"/>
                    </a:lnTo>
                    <a:lnTo>
                      <a:pt x="37" y="146"/>
                    </a:lnTo>
                    <a:lnTo>
                      <a:pt x="30" y="108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0098D8"/>
              </a:solidFill>
              <a:ln w="1588">
                <a:solidFill>
                  <a:srgbClr val="B0B0B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64" name="Freeform 21"/>
              <p:cNvSpPr>
                <a:spLocks/>
              </p:cNvSpPr>
              <p:nvPr/>
            </p:nvSpPr>
            <p:spPr bwMode="auto">
              <a:xfrm>
                <a:off x="3270250" y="4892675"/>
                <a:ext cx="1104900" cy="1195388"/>
              </a:xfrm>
              <a:custGeom>
                <a:avLst/>
                <a:gdLst>
                  <a:gd name="T0" fmla="*/ 2147483646 w 424"/>
                  <a:gd name="T1" fmla="*/ 2147483646 h 416"/>
                  <a:gd name="T2" fmla="*/ 2147483646 w 424"/>
                  <a:gd name="T3" fmla="*/ 2147483646 h 416"/>
                  <a:gd name="T4" fmla="*/ 2147483646 w 424"/>
                  <a:gd name="T5" fmla="*/ 2147483646 h 416"/>
                  <a:gd name="T6" fmla="*/ 2147483646 w 424"/>
                  <a:gd name="T7" fmla="*/ 2147483646 h 416"/>
                  <a:gd name="T8" fmla="*/ 2147483646 w 424"/>
                  <a:gd name="T9" fmla="*/ 2147483646 h 416"/>
                  <a:gd name="T10" fmla="*/ 2147483646 w 424"/>
                  <a:gd name="T11" fmla="*/ 2147483646 h 416"/>
                  <a:gd name="T12" fmla="*/ 2147483646 w 424"/>
                  <a:gd name="T13" fmla="*/ 2147483646 h 416"/>
                  <a:gd name="T14" fmla="*/ 2147483646 w 424"/>
                  <a:gd name="T15" fmla="*/ 2147483646 h 416"/>
                  <a:gd name="T16" fmla="*/ 2147483646 w 424"/>
                  <a:gd name="T17" fmla="*/ 2147483646 h 416"/>
                  <a:gd name="T18" fmla="*/ 2147483646 w 424"/>
                  <a:gd name="T19" fmla="*/ 2147483646 h 416"/>
                  <a:gd name="T20" fmla="*/ 2147483646 w 424"/>
                  <a:gd name="T21" fmla="*/ 2147483646 h 416"/>
                  <a:gd name="T22" fmla="*/ 2147483646 w 424"/>
                  <a:gd name="T23" fmla="*/ 2147483646 h 416"/>
                  <a:gd name="T24" fmla="*/ 2147483646 w 424"/>
                  <a:gd name="T25" fmla="*/ 2147483646 h 416"/>
                  <a:gd name="T26" fmla="*/ 2147483646 w 424"/>
                  <a:gd name="T27" fmla="*/ 2147483646 h 416"/>
                  <a:gd name="T28" fmla="*/ 2147483646 w 424"/>
                  <a:gd name="T29" fmla="*/ 2147483646 h 416"/>
                  <a:gd name="T30" fmla="*/ 2147483646 w 424"/>
                  <a:gd name="T31" fmla="*/ 2147483646 h 416"/>
                  <a:gd name="T32" fmla="*/ 2147483646 w 424"/>
                  <a:gd name="T33" fmla="*/ 2147483646 h 416"/>
                  <a:gd name="T34" fmla="*/ 2147483646 w 424"/>
                  <a:gd name="T35" fmla="*/ 2147483646 h 416"/>
                  <a:gd name="T36" fmla="*/ 2147483646 w 424"/>
                  <a:gd name="T37" fmla="*/ 2147483646 h 416"/>
                  <a:gd name="T38" fmla="*/ 2147483646 w 424"/>
                  <a:gd name="T39" fmla="*/ 2147483646 h 416"/>
                  <a:gd name="T40" fmla="*/ 2147483646 w 424"/>
                  <a:gd name="T41" fmla="*/ 2147483646 h 416"/>
                  <a:gd name="T42" fmla="*/ 2147483646 w 424"/>
                  <a:gd name="T43" fmla="*/ 0 h 416"/>
                  <a:gd name="T44" fmla="*/ 2147483646 w 424"/>
                  <a:gd name="T45" fmla="*/ 2147483646 h 416"/>
                  <a:gd name="T46" fmla="*/ 2147483646 w 424"/>
                  <a:gd name="T47" fmla="*/ 2147483646 h 416"/>
                  <a:gd name="T48" fmla="*/ 2147483646 w 424"/>
                  <a:gd name="T49" fmla="*/ 2147483646 h 416"/>
                  <a:gd name="T50" fmla="*/ 2147483646 w 424"/>
                  <a:gd name="T51" fmla="*/ 2147483646 h 416"/>
                  <a:gd name="T52" fmla="*/ 2147483646 w 424"/>
                  <a:gd name="T53" fmla="*/ 2147483646 h 416"/>
                  <a:gd name="T54" fmla="*/ 2147483646 w 424"/>
                  <a:gd name="T55" fmla="*/ 2147483646 h 416"/>
                  <a:gd name="T56" fmla="*/ 2147483646 w 424"/>
                  <a:gd name="T57" fmla="*/ 2147483646 h 416"/>
                  <a:gd name="T58" fmla="*/ 2147483646 w 424"/>
                  <a:gd name="T59" fmla="*/ 2147483646 h 416"/>
                  <a:gd name="T60" fmla="*/ 2147483646 w 424"/>
                  <a:gd name="T61" fmla="*/ 2147483646 h 416"/>
                  <a:gd name="T62" fmla="*/ 2147483646 w 424"/>
                  <a:gd name="T63" fmla="*/ 2147483646 h 416"/>
                  <a:gd name="T64" fmla="*/ 2147483646 w 424"/>
                  <a:gd name="T65" fmla="*/ 2147483646 h 416"/>
                  <a:gd name="T66" fmla="*/ 2147483646 w 424"/>
                  <a:gd name="T67" fmla="*/ 2147483646 h 416"/>
                  <a:gd name="T68" fmla="*/ 2147483646 w 424"/>
                  <a:gd name="T69" fmla="*/ 2147483646 h 416"/>
                  <a:gd name="T70" fmla="*/ 2147483646 w 424"/>
                  <a:gd name="T71" fmla="*/ 2147483646 h 416"/>
                  <a:gd name="T72" fmla="*/ 2147483646 w 424"/>
                  <a:gd name="T73" fmla="*/ 2147483646 h 416"/>
                  <a:gd name="T74" fmla="*/ 2147483646 w 424"/>
                  <a:gd name="T75" fmla="*/ 2147483646 h 416"/>
                  <a:gd name="T76" fmla="*/ 2147483646 w 424"/>
                  <a:gd name="T77" fmla="*/ 2147483646 h 416"/>
                  <a:gd name="T78" fmla="*/ 2147483646 w 424"/>
                  <a:gd name="T79" fmla="*/ 2147483646 h 416"/>
                  <a:gd name="T80" fmla="*/ 2147483646 w 424"/>
                  <a:gd name="T81" fmla="*/ 2147483646 h 416"/>
                  <a:gd name="T82" fmla="*/ 2147483646 w 424"/>
                  <a:gd name="T83" fmla="*/ 2147483646 h 416"/>
                  <a:gd name="T84" fmla="*/ 2147483646 w 424"/>
                  <a:gd name="T85" fmla="*/ 2147483646 h 416"/>
                  <a:gd name="T86" fmla="*/ 2147483646 w 424"/>
                  <a:gd name="T87" fmla="*/ 2147483646 h 416"/>
                  <a:gd name="T88" fmla="*/ 2147483646 w 424"/>
                  <a:gd name="T89" fmla="*/ 2147483646 h 416"/>
                  <a:gd name="T90" fmla="*/ 2147483646 w 424"/>
                  <a:gd name="T91" fmla="*/ 2147483646 h 41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24"/>
                  <a:gd name="T139" fmla="*/ 0 h 416"/>
                  <a:gd name="T140" fmla="*/ 424 w 424"/>
                  <a:gd name="T141" fmla="*/ 416 h 41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24" h="416">
                    <a:moveTo>
                      <a:pt x="67" y="415"/>
                    </a:moveTo>
                    <a:lnTo>
                      <a:pt x="69" y="389"/>
                    </a:lnTo>
                    <a:lnTo>
                      <a:pt x="73" y="371"/>
                    </a:lnTo>
                    <a:lnTo>
                      <a:pt x="81" y="346"/>
                    </a:lnTo>
                    <a:lnTo>
                      <a:pt x="82" y="333"/>
                    </a:lnTo>
                    <a:lnTo>
                      <a:pt x="78" y="324"/>
                    </a:lnTo>
                    <a:lnTo>
                      <a:pt x="38" y="285"/>
                    </a:lnTo>
                    <a:lnTo>
                      <a:pt x="19" y="285"/>
                    </a:lnTo>
                    <a:lnTo>
                      <a:pt x="8" y="282"/>
                    </a:lnTo>
                    <a:lnTo>
                      <a:pt x="1" y="277"/>
                    </a:lnTo>
                    <a:lnTo>
                      <a:pt x="0" y="272"/>
                    </a:lnTo>
                    <a:lnTo>
                      <a:pt x="16" y="246"/>
                    </a:lnTo>
                    <a:lnTo>
                      <a:pt x="17" y="233"/>
                    </a:lnTo>
                    <a:lnTo>
                      <a:pt x="13" y="216"/>
                    </a:lnTo>
                    <a:lnTo>
                      <a:pt x="16" y="211"/>
                    </a:lnTo>
                    <a:lnTo>
                      <a:pt x="17" y="209"/>
                    </a:lnTo>
                    <a:lnTo>
                      <a:pt x="36" y="192"/>
                    </a:lnTo>
                    <a:lnTo>
                      <a:pt x="42" y="181"/>
                    </a:lnTo>
                    <a:lnTo>
                      <a:pt x="36" y="175"/>
                    </a:lnTo>
                    <a:lnTo>
                      <a:pt x="27" y="158"/>
                    </a:lnTo>
                    <a:lnTo>
                      <a:pt x="28" y="154"/>
                    </a:lnTo>
                    <a:lnTo>
                      <a:pt x="34" y="149"/>
                    </a:lnTo>
                    <a:lnTo>
                      <a:pt x="43" y="148"/>
                    </a:lnTo>
                    <a:lnTo>
                      <a:pt x="61" y="154"/>
                    </a:lnTo>
                    <a:lnTo>
                      <a:pt x="70" y="156"/>
                    </a:lnTo>
                    <a:lnTo>
                      <a:pt x="75" y="151"/>
                    </a:lnTo>
                    <a:lnTo>
                      <a:pt x="74" y="144"/>
                    </a:lnTo>
                    <a:lnTo>
                      <a:pt x="54" y="128"/>
                    </a:lnTo>
                    <a:lnTo>
                      <a:pt x="43" y="116"/>
                    </a:lnTo>
                    <a:lnTo>
                      <a:pt x="54" y="106"/>
                    </a:lnTo>
                    <a:lnTo>
                      <a:pt x="58" y="97"/>
                    </a:lnTo>
                    <a:lnTo>
                      <a:pt x="52" y="89"/>
                    </a:lnTo>
                    <a:lnTo>
                      <a:pt x="29" y="76"/>
                    </a:lnTo>
                    <a:lnTo>
                      <a:pt x="23" y="64"/>
                    </a:lnTo>
                    <a:lnTo>
                      <a:pt x="31" y="45"/>
                    </a:lnTo>
                    <a:lnTo>
                      <a:pt x="43" y="34"/>
                    </a:lnTo>
                    <a:lnTo>
                      <a:pt x="61" y="18"/>
                    </a:lnTo>
                    <a:lnTo>
                      <a:pt x="71" y="16"/>
                    </a:lnTo>
                    <a:lnTo>
                      <a:pt x="89" y="25"/>
                    </a:lnTo>
                    <a:lnTo>
                      <a:pt x="104" y="38"/>
                    </a:lnTo>
                    <a:lnTo>
                      <a:pt x="115" y="32"/>
                    </a:lnTo>
                    <a:lnTo>
                      <a:pt x="127" y="18"/>
                    </a:lnTo>
                    <a:lnTo>
                      <a:pt x="144" y="4"/>
                    </a:lnTo>
                    <a:lnTo>
                      <a:pt x="152" y="0"/>
                    </a:lnTo>
                    <a:lnTo>
                      <a:pt x="160" y="1"/>
                    </a:lnTo>
                    <a:lnTo>
                      <a:pt x="164" y="8"/>
                    </a:lnTo>
                    <a:lnTo>
                      <a:pt x="164" y="16"/>
                    </a:lnTo>
                    <a:lnTo>
                      <a:pt x="169" y="28"/>
                    </a:lnTo>
                    <a:lnTo>
                      <a:pt x="174" y="34"/>
                    </a:lnTo>
                    <a:lnTo>
                      <a:pt x="185" y="33"/>
                    </a:lnTo>
                    <a:lnTo>
                      <a:pt x="204" y="21"/>
                    </a:lnTo>
                    <a:lnTo>
                      <a:pt x="209" y="18"/>
                    </a:lnTo>
                    <a:lnTo>
                      <a:pt x="217" y="23"/>
                    </a:lnTo>
                    <a:lnTo>
                      <a:pt x="235" y="23"/>
                    </a:lnTo>
                    <a:lnTo>
                      <a:pt x="244" y="30"/>
                    </a:lnTo>
                    <a:lnTo>
                      <a:pt x="248" y="44"/>
                    </a:lnTo>
                    <a:lnTo>
                      <a:pt x="266" y="61"/>
                    </a:lnTo>
                    <a:lnTo>
                      <a:pt x="279" y="68"/>
                    </a:lnTo>
                    <a:lnTo>
                      <a:pt x="291" y="70"/>
                    </a:lnTo>
                    <a:lnTo>
                      <a:pt x="302" y="67"/>
                    </a:lnTo>
                    <a:lnTo>
                      <a:pt x="317" y="59"/>
                    </a:lnTo>
                    <a:lnTo>
                      <a:pt x="336" y="54"/>
                    </a:lnTo>
                    <a:lnTo>
                      <a:pt x="360" y="52"/>
                    </a:lnTo>
                    <a:lnTo>
                      <a:pt x="381" y="57"/>
                    </a:lnTo>
                    <a:lnTo>
                      <a:pt x="401" y="70"/>
                    </a:lnTo>
                    <a:lnTo>
                      <a:pt x="406" y="75"/>
                    </a:lnTo>
                    <a:lnTo>
                      <a:pt x="413" y="113"/>
                    </a:lnTo>
                    <a:lnTo>
                      <a:pt x="424" y="156"/>
                    </a:lnTo>
                    <a:lnTo>
                      <a:pt x="417" y="173"/>
                    </a:lnTo>
                    <a:lnTo>
                      <a:pt x="401" y="199"/>
                    </a:lnTo>
                    <a:lnTo>
                      <a:pt x="386" y="237"/>
                    </a:lnTo>
                    <a:lnTo>
                      <a:pt x="376" y="267"/>
                    </a:lnTo>
                    <a:lnTo>
                      <a:pt x="379" y="287"/>
                    </a:lnTo>
                    <a:lnTo>
                      <a:pt x="387" y="310"/>
                    </a:lnTo>
                    <a:lnTo>
                      <a:pt x="405" y="344"/>
                    </a:lnTo>
                    <a:lnTo>
                      <a:pt x="408" y="366"/>
                    </a:lnTo>
                    <a:lnTo>
                      <a:pt x="403" y="361"/>
                    </a:lnTo>
                    <a:lnTo>
                      <a:pt x="394" y="354"/>
                    </a:lnTo>
                    <a:lnTo>
                      <a:pt x="387" y="354"/>
                    </a:lnTo>
                    <a:lnTo>
                      <a:pt x="383" y="362"/>
                    </a:lnTo>
                    <a:lnTo>
                      <a:pt x="381" y="363"/>
                    </a:lnTo>
                    <a:lnTo>
                      <a:pt x="364" y="362"/>
                    </a:lnTo>
                    <a:lnTo>
                      <a:pt x="343" y="357"/>
                    </a:lnTo>
                    <a:lnTo>
                      <a:pt x="324" y="354"/>
                    </a:lnTo>
                    <a:lnTo>
                      <a:pt x="248" y="357"/>
                    </a:lnTo>
                    <a:lnTo>
                      <a:pt x="208" y="365"/>
                    </a:lnTo>
                    <a:lnTo>
                      <a:pt x="190" y="370"/>
                    </a:lnTo>
                    <a:lnTo>
                      <a:pt x="155" y="381"/>
                    </a:lnTo>
                    <a:lnTo>
                      <a:pt x="101" y="404"/>
                    </a:lnTo>
                    <a:lnTo>
                      <a:pt x="78" y="416"/>
                    </a:lnTo>
                    <a:lnTo>
                      <a:pt x="70" y="416"/>
                    </a:lnTo>
                    <a:lnTo>
                      <a:pt x="67" y="415"/>
                    </a:lnTo>
                    <a:close/>
                  </a:path>
                </a:pathLst>
              </a:custGeom>
              <a:solidFill>
                <a:srgbClr val="009900"/>
              </a:solidFill>
              <a:ln w="1588">
                <a:solidFill>
                  <a:srgbClr val="B0B0B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>
                <a:off x="1633538" y="3719512"/>
                <a:ext cx="1108075" cy="855663"/>
              </a:xfrm>
              <a:custGeom>
                <a:avLst/>
                <a:gdLst>
                  <a:gd name="T0" fmla="*/ 2147483646 w 425"/>
                  <a:gd name="T1" fmla="*/ 2147483646 h 298"/>
                  <a:gd name="T2" fmla="*/ 2147483646 w 425"/>
                  <a:gd name="T3" fmla="*/ 2147483646 h 298"/>
                  <a:gd name="T4" fmla="*/ 2147483646 w 425"/>
                  <a:gd name="T5" fmla="*/ 2147483646 h 298"/>
                  <a:gd name="T6" fmla="*/ 2147483646 w 425"/>
                  <a:gd name="T7" fmla="*/ 2147483646 h 298"/>
                  <a:gd name="T8" fmla="*/ 2147483646 w 425"/>
                  <a:gd name="T9" fmla="*/ 2147483646 h 298"/>
                  <a:gd name="T10" fmla="*/ 2147483646 w 425"/>
                  <a:gd name="T11" fmla="*/ 2147483646 h 298"/>
                  <a:gd name="T12" fmla="*/ 2147483646 w 425"/>
                  <a:gd name="T13" fmla="*/ 2147483646 h 298"/>
                  <a:gd name="T14" fmla="*/ 2147483646 w 425"/>
                  <a:gd name="T15" fmla="*/ 2147483646 h 298"/>
                  <a:gd name="T16" fmla="*/ 2147483646 w 425"/>
                  <a:gd name="T17" fmla="*/ 2147483646 h 298"/>
                  <a:gd name="T18" fmla="*/ 2147483646 w 425"/>
                  <a:gd name="T19" fmla="*/ 2147483646 h 298"/>
                  <a:gd name="T20" fmla="*/ 2147483646 w 425"/>
                  <a:gd name="T21" fmla="*/ 2147483646 h 298"/>
                  <a:gd name="T22" fmla="*/ 2147483646 w 425"/>
                  <a:gd name="T23" fmla="*/ 2147483646 h 298"/>
                  <a:gd name="T24" fmla="*/ 2147483646 w 425"/>
                  <a:gd name="T25" fmla="*/ 2147483646 h 298"/>
                  <a:gd name="T26" fmla="*/ 2147483646 w 425"/>
                  <a:gd name="T27" fmla="*/ 2147483646 h 298"/>
                  <a:gd name="T28" fmla="*/ 2147483646 w 425"/>
                  <a:gd name="T29" fmla="*/ 2147483646 h 298"/>
                  <a:gd name="T30" fmla="*/ 2147483646 w 425"/>
                  <a:gd name="T31" fmla="*/ 2147483646 h 298"/>
                  <a:gd name="T32" fmla="*/ 2147483646 w 425"/>
                  <a:gd name="T33" fmla="*/ 2147483646 h 298"/>
                  <a:gd name="T34" fmla="*/ 2147483646 w 425"/>
                  <a:gd name="T35" fmla="*/ 2147483646 h 298"/>
                  <a:gd name="T36" fmla="*/ 2147483646 w 425"/>
                  <a:gd name="T37" fmla="*/ 2147483646 h 298"/>
                  <a:gd name="T38" fmla="*/ 2147483646 w 425"/>
                  <a:gd name="T39" fmla="*/ 2147483646 h 298"/>
                  <a:gd name="T40" fmla="*/ 2147483646 w 425"/>
                  <a:gd name="T41" fmla="*/ 2147483646 h 298"/>
                  <a:gd name="T42" fmla="*/ 2147483646 w 425"/>
                  <a:gd name="T43" fmla="*/ 2147483646 h 298"/>
                  <a:gd name="T44" fmla="*/ 2147483646 w 425"/>
                  <a:gd name="T45" fmla="*/ 2147483646 h 298"/>
                  <a:gd name="T46" fmla="*/ 2147483646 w 425"/>
                  <a:gd name="T47" fmla="*/ 2147483646 h 298"/>
                  <a:gd name="T48" fmla="*/ 2147483646 w 425"/>
                  <a:gd name="T49" fmla="*/ 2147483646 h 298"/>
                  <a:gd name="T50" fmla="*/ 2147483646 w 425"/>
                  <a:gd name="T51" fmla="*/ 2147483646 h 298"/>
                  <a:gd name="T52" fmla="*/ 2147483646 w 425"/>
                  <a:gd name="T53" fmla="*/ 2147483646 h 298"/>
                  <a:gd name="T54" fmla="*/ 2147483646 w 425"/>
                  <a:gd name="T55" fmla="*/ 2147483646 h 298"/>
                  <a:gd name="T56" fmla="*/ 2147483646 w 425"/>
                  <a:gd name="T57" fmla="*/ 2147483646 h 298"/>
                  <a:gd name="T58" fmla="*/ 2147483646 w 425"/>
                  <a:gd name="T59" fmla="*/ 2147483646 h 298"/>
                  <a:gd name="T60" fmla="*/ 2147483646 w 425"/>
                  <a:gd name="T61" fmla="*/ 2147483646 h 298"/>
                  <a:gd name="T62" fmla="*/ 2147483646 w 425"/>
                  <a:gd name="T63" fmla="*/ 2147483646 h 298"/>
                  <a:gd name="T64" fmla="*/ 2147483646 w 425"/>
                  <a:gd name="T65" fmla="*/ 2147483646 h 298"/>
                  <a:gd name="T66" fmla="*/ 2147483646 w 425"/>
                  <a:gd name="T67" fmla="*/ 2147483646 h 298"/>
                  <a:gd name="T68" fmla="*/ 0 w 425"/>
                  <a:gd name="T69" fmla="*/ 2147483646 h 298"/>
                  <a:gd name="T70" fmla="*/ 2147483646 w 425"/>
                  <a:gd name="T71" fmla="*/ 2147483646 h 298"/>
                  <a:gd name="T72" fmla="*/ 2147483646 w 425"/>
                  <a:gd name="T73" fmla="*/ 2147483646 h 298"/>
                  <a:gd name="T74" fmla="*/ 2147483646 w 425"/>
                  <a:gd name="T75" fmla="*/ 2147483646 h 298"/>
                  <a:gd name="T76" fmla="*/ 2147483646 w 425"/>
                  <a:gd name="T77" fmla="*/ 0 h 298"/>
                  <a:gd name="T78" fmla="*/ 2147483646 w 425"/>
                  <a:gd name="T79" fmla="*/ 2147483646 h 298"/>
                  <a:gd name="T80" fmla="*/ 2147483646 w 425"/>
                  <a:gd name="T81" fmla="*/ 2147483646 h 298"/>
                  <a:gd name="T82" fmla="*/ 2147483646 w 425"/>
                  <a:gd name="T83" fmla="*/ 2147483646 h 298"/>
                  <a:gd name="T84" fmla="*/ 2147483646 w 425"/>
                  <a:gd name="T85" fmla="*/ 2147483646 h 298"/>
                  <a:gd name="T86" fmla="*/ 2147483646 w 425"/>
                  <a:gd name="T87" fmla="*/ 2147483646 h 298"/>
                  <a:gd name="T88" fmla="*/ 2147483646 w 425"/>
                  <a:gd name="T89" fmla="*/ 2147483646 h 298"/>
                  <a:gd name="T90" fmla="*/ 2147483646 w 425"/>
                  <a:gd name="T91" fmla="*/ 2147483646 h 298"/>
                  <a:gd name="T92" fmla="*/ 2147483646 w 425"/>
                  <a:gd name="T93" fmla="*/ 2147483646 h 298"/>
                  <a:gd name="T94" fmla="*/ 2147483646 w 425"/>
                  <a:gd name="T95" fmla="*/ 2147483646 h 298"/>
                  <a:gd name="T96" fmla="*/ 2147483646 w 425"/>
                  <a:gd name="T97" fmla="*/ 2147483646 h 298"/>
                  <a:gd name="T98" fmla="*/ 2147483646 w 425"/>
                  <a:gd name="T99" fmla="*/ 2147483646 h 298"/>
                  <a:gd name="T100" fmla="*/ 2147483646 w 425"/>
                  <a:gd name="T101" fmla="*/ 2147483646 h 298"/>
                  <a:gd name="T102" fmla="*/ 2147483646 w 425"/>
                  <a:gd name="T103" fmla="*/ 2147483646 h 298"/>
                  <a:gd name="T104" fmla="*/ 2147483646 w 425"/>
                  <a:gd name="T105" fmla="*/ 2147483646 h 29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5"/>
                  <a:gd name="T160" fmla="*/ 0 h 298"/>
                  <a:gd name="T161" fmla="*/ 425 w 425"/>
                  <a:gd name="T162" fmla="*/ 298 h 29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5" h="298">
                    <a:moveTo>
                      <a:pt x="263" y="277"/>
                    </a:moveTo>
                    <a:lnTo>
                      <a:pt x="190" y="276"/>
                    </a:lnTo>
                    <a:lnTo>
                      <a:pt x="157" y="276"/>
                    </a:lnTo>
                    <a:lnTo>
                      <a:pt x="140" y="287"/>
                    </a:lnTo>
                    <a:lnTo>
                      <a:pt x="124" y="292"/>
                    </a:lnTo>
                    <a:lnTo>
                      <a:pt x="101" y="292"/>
                    </a:lnTo>
                    <a:lnTo>
                      <a:pt x="76" y="294"/>
                    </a:lnTo>
                    <a:lnTo>
                      <a:pt x="61" y="298"/>
                    </a:lnTo>
                    <a:lnTo>
                      <a:pt x="51" y="291"/>
                    </a:lnTo>
                    <a:lnTo>
                      <a:pt x="46" y="279"/>
                    </a:lnTo>
                    <a:lnTo>
                      <a:pt x="50" y="266"/>
                    </a:lnTo>
                    <a:lnTo>
                      <a:pt x="46" y="249"/>
                    </a:lnTo>
                    <a:lnTo>
                      <a:pt x="46" y="244"/>
                    </a:lnTo>
                    <a:lnTo>
                      <a:pt x="46" y="243"/>
                    </a:lnTo>
                    <a:lnTo>
                      <a:pt x="100" y="243"/>
                    </a:lnTo>
                    <a:lnTo>
                      <a:pt x="100" y="230"/>
                    </a:lnTo>
                    <a:lnTo>
                      <a:pt x="104" y="230"/>
                    </a:lnTo>
                    <a:lnTo>
                      <a:pt x="115" y="229"/>
                    </a:lnTo>
                    <a:lnTo>
                      <a:pt x="121" y="228"/>
                    </a:lnTo>
                    <a:lnTo>
                      <a:pt x="130" y="229"/>
                    </a:lnTo>
                    <a:lnTo>
                      <a:pt x="139" y="228"/>
                    </a:lnTo>
                    <a:lnTo>
                      <a:pt x="142" y="225"/>
                    </a:lnTo>
                    <a:lnTo>
                      <a:pt x="143" y="218"/>
                    </a:lnTo>
                    <a:lnTo>
                      <a:pt x="146" y="215"/>
                    </a:lnTo>
                    <a:lnTo>
                      <a:pt x="150" y="214"/>
                    </a:lnTo>
                    <a:lnTo>
                      <a:pt x="155" y="219"/>
                    </a:lnTo>
                    <a:lnTo>
                      <a:pt x="162" y="223"/>
                    </a:lnTo>
                    <a:lnTo>
                      <a:pt x="173" y="225"/>
                    </a:lnTo>
                    <a:lnTo>
                      <a:pt x="175" y="229"/>
                    </a:lnTo>
                    <a:lnTo>
                      <a:pt x="179" y="230"/>
                    </a:lnTo>
                    <a:lnTo>
                      <a:pt x="186" y="229"/>
                    </a:lnTo>
                    <a:lnTo>
                      <a:pt x="194" y="233"/>
                    </a:lnTo>
                    <a:lnTo>
                      <a:pt x="200" y="238"/>
                    </a:lnTo>
                    <a:lnTo>
                      <a:pt x="215" y="238"/>
                    </a:lnTo>
                    <a:lnTo>
                      <a:pt x="220" y="234"/>
                    </a:lnTo>
                    <a:lnTo>
                      <a:pt x="228" y="232"/>
                    </a:lnTo>
                    <a:lnTo>
                      <a:pt x="238" y="232"/>
                    </a:lnTo>
                    <a:lnTo>
                      <a:pt x="240" y="228"/>
                    </a:lnTo>
                    <a:lnTo>
                      <a:pt x="242" y="224"/>
                    </a:lnTo>
                    <a:lnTo>
                      <a:pt x="236" y="218"/>
                    </a:lnTo>
                    <a:lnTo>
                      <a:pt x="229" y="215"/>
                    </a:lnTo>
                    <a:lnTo>
                      <a:pt x="224" y="217"/>
                    </a:lnTo>
                    <a:lnTo>
                      <a:pt x="215" y="219"/>
                    </a:lnTo>
                    <a:lnTo>
                      <a:pt x="211" y="222"/>
                    </a:lnTo>
                    <a:lnTo>
                      <a:pt x="202" y="224"/>
                    </a:lnTo>
                    <a:lnTo>
                      <a:pt x="194" y="218"/>
                    </a:lnTo>
                    <a:lnTo>
                      <a:pt x="193" y="213"/>
                    </a:lnTo>
                    <a:lnTo>
                      <a:pt x="188" y="209"/>
                    </a:lnTo>
                    <a:lnTo>
                      <a:pt x="182" y="209"/>
                    </a:lnTo>
                    <a:lnTo>
                      <a:pt x="175" y="213"/>
                    </a:lnTo>
                    <a:lnTo>
                      <a:pt x="171" y="209"/>
                    </a:lnTo>
                    <a:lnTo>
                      <a:pt x="167" y="203"/>
                    </a:lnTo>
                    <a:lnTo>
                      <a:pt x="163" y="200"/>
                    </a:lnTo>
                    <a:lnTo>
                      <a:pt x="157" y="200"/>
                    </a:lnTo>
                    <a:lnTo>
                      <a:pt x="151" y="199"/>
                    </a:lnTo>
                    <a:lnTo>
                      <a:pt x="139" y="204"/>
                    </a:lnTo>
                    <a:lnTo>
                      <a:pt x="135" y="200"/>
                    </a:lnTo>
                    <a:lnTo>
                      <a:pt x="131" y="203"/>
                    </a:lnTo>
                    <a:lnTo>
                      <a:pt x="124" y="205"/>
                    </a:lnTo>
                    <a:lnTo>
                      <a:pt x="121" y="214"/>
                    </a:lnTo>
                    <a:lnTo>
                      <a:pt x="69" y="214"/>
                    </a:lnTo>
                    <a:lnTo>
                      <a:pt x="69" y="213"/>
                    </a:lnTo>
                    <a:lnTo>
                      <a:pt x="67" y="204"/>
                    </a:lnTo>
                    <a:lnTo>
                      <a:pt x="55" y="196"/>
                    </a:lnTo>
                    <a:lnTo>
                      <a:pt x="53" y="192"/>
                    </a:lnTo>
                    <a:lnTo>
                      <a:pt x="51" y="181"/>
                    </a:lnTo>
                    <a:lnTo>
                      <a:pt x="39" y="162"/>
                    </a:lnTo>
                    <a:lnTo>
                      <a:pt x="27" y="147"/>
                    </a:lnTo>
                    <a:lnTo>
                      <a:pt x="15" y="138"/>
                    </a:lnTo>
                    <a:lnTo>
                      <a:pt x="0" y="133"/>
                    </a:lnTo>
                    <a:lnTo>
                      <a:pt x="16" y="123"/>
                    </a:lnTo>
                    <a:lnTo>
                      <a:pt x="39" y="100"/>
                    </a:lnTo>
                    <a:lnTo>
                      <a:pt x="58" y="71"/>
                    </a:lnTo>
                    <a:lnTo>
                      <a:pt x="69" y="46"/>
                    </a:lnTo>
                    <a:lnTo>
                      <a:pt x="71" y="22"/>
                    </a:lnTo>
                    <a:lnTo>
                      <a:pt x="89" y="9"/>
                    </a:lnTo>
                    <a:lnTo>
                      <a:pt x="146" y="4"/>
                    </a:lnTo>
                    <a:lnTo>
                      <a:pt x="185" y="0"/>
                    </a:lnTo>
                    <a:lnTo>
                      <a:pt x="202" y="0"/>
                    </a:lnTo>
                    <a:lnTo>
                      <a:pt x="221" y="6"/>
                    </a:lnTo>
                    <a:lnTo>
                      <a:pt x="244" y="23"/>
                    </a:lnTo>
                    <a:lnTo>
                      <a:pt x="265" y="32"/>
                    </a:lnTo>
                    <a:lnTo>
                      <a:pt x="282" y="33"/>
                    </a:lnTo>
                    <a:lnTo>
                      <a:pt x="293" y="38"/>
                    </a:lnTo>
                    <a:lnTo>
                      <a:pt x="297" y="43"/>
                    </a:lnTo>
                    <a:lnTo>
                      <a:pt x="306" y="63"/>
                    </a:lnTo>
                    <a:lnTo>
                      <a:pt x="324" y="87"/>
                    </a:lnTo>
                    <a:lnTo>
                      <a:pt x="344" y="105"/>
                    </a:lnTo>
                    <a:lnTo>
                      <a:pt x="389" y="132"/>
                    </a:lnTo>
                    <a:lnTo>
                      <a:pt x="374" y="144"/>
                    </a:lnTo>
                    <a:lnTo>
                      <a:pt x="371" y="154"/>
                    </a:lnTo>
                    <a:lnTo>
                      <a:pt x="379" y="187"/>
                    </a:lnTo>
                    <a:lnTo>
                      <a:pt x="385" y="206"/>
                    </a:lnTo>
                    <a:lnTo>
                      <a:pt x="391" y="222"/>
                    </a:lnTo>
                    <a:lnTo>
                      <a:pt x="397" y="227"/>
                    </a:lnTo>
                    <a:lnTo>
                      <a:pt x="414" y="237"/>
                    </a:lnTo>
                    <a:lnTo>
                      <a:pt x="423" y="247"/>
                    </a:lnTo>
                    <a:lnTo>
                      <a:pt x="425" y="271"/>
                    </a:lnTo>
                    <a:lnTo>
                      <a:pt x="425" y="287"/>
                    </a:lnTo>
                    <a:lnTo>
                      <a:pt x="424" y="292"/>
                    </a:lnTo>
                    <a:lnTo>
                      <a:pt x="418" y="291"/>
                    </a:lnTo>
                    <a:lnTo>
                      <a:pt x="389" y="294"/>
                    </a:lnTo>
                    <a:lnTo>
                      <a:pt x="367" y="296"/>
                    </a:lnTo>
                    <a:lnTo>
                      <a:pt x="344" y="294"/>
                    </a:lnTo>
                    <a:lnTo>
                      <a:pt x="328" y="287"/>
                    </a:lnTo>
                    <a:lnTo>
                      <a:pt x="302" y="277"/>
                    </a:lnTo>
                    <a:lnTo>
                      <a:pt x="263" y="277"/>
                    </a:lnTo>
                    <a:close/>
                  </a:path>
                </a:pathLst>
              </a:custGeom>
              <a:solidFill>
                <a:srgbClr val="0098D8"/>
              </a:solidFill>
              <a:ln w="1588">
                <a:solidFill>
                  <a:srgbClr val="B0B0B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 dirty="0"/>
              </a:p>
            </p:txBody>
          </p:sp>
          <p:sp>
            <p:nvSpPr>
              <p:cNvPr id="66" name="Freeform 23"/>
              <p:cNvSpPr>
                <a:spLocks/>
              </p:cNvSpPr>
              <p:nvPr/>
            </p:nvSpPr>
            <p:spPr bwMode="auto">
              <a:xfrm>
                <a:off x="5338763" y="4292600"/>
                <a:ext cx="2173287" cy="1803400"/>
              </a:xfrm>
              <a:custGeom>
                <a:avLst/>
                <a:gdLst>
                  <a:gd name="T0" fmla="*/ 2147483646 w 834"/>
                  <a:gd name="T1" fmla="*/ 2147483646 h 628"/>
                  <a:gd name="T2" fmla="*/ 2147483646 w 834"/>
                  <a:gd name="T3" fmla="*/ 2147483646 h 628"/>
                  <a:gd name="T4" fmla="*/ 2147483646 w 834"/>
                  <a:gd name="T5" fmla="*/ 2147483646 h 628"/>
                  <a:gd name="T6" fmla="*/ 2147483646 w 834"/>
                  <a:gd name="T7" fmla="*/ 2147483646 h 628"/>
                  <a:gd name="T8" fmla="*/ 2147483646 w 834"/>
                  <a:gd name="T9" fmla="*/ 2147483646 h 628"/>
                  <a:gd name="T10" fmla="*/ 2147483646 w 834"/>
                  <a:gd name="T11" fmla="*/ 2147483646 h 628"/>
                  <a:gd name="T12" fmla="*/ 2147483646 w 834"/>
                  <a:gd name="T13" fmla="*/ 2147483646 h 628"/>
                  <a:gd name="T14" fmla="*/ 2147483646 w 834"/>
                  <a:gd name="T15" fmla="*/ 2147483646 h 628"/>
                  <a:gd name="T16" fmla="*/ 2147483646 w 834"/>
                  <a:gd name="T17" fmla="*/ 2147483646 h 628"/>
                  <a:gd name="T18" fmla="*/ 2147483646 w 834"/>
                  <a:gd name="T19" fmla="*/ 2147483646 h 628"/>
                  <a:gd name="T20" fmla="*/ 2147483646 w 834"/>
                  <a:gd name="T21" fmla="*/ 2147483646 h 628"/>
                  <a:gd name="T22" fmla="*/ 2147483646 w 834"/>
                  <a:gd name="T23" fmla="*/ 2147483646 h 628"/>
                  <a:gd name="T24" fmla="*/ 2147483646 w 834"/>
                  <a:gd name="T25" fmla="*/ 2147483646 h 628"/>
                  <a:gd name="T26" fmla="*/ 2147483646 w 834"/>
                  <a:gd name="T27" fmla="*/ 2147483646 h 628"/>
                  <a:gd name="T28" fmla="*/ 2147483646 w 834"/>
                  <a:gd name="T29" fmla="*/ 2147483646 h 628"/>
                  <a:gd name="T30" fmla="*/ 2147483646 w 834"/>
                  <a:gd name="T31" fmla="*/ 2147483646 h 628"/>
                  <a:gd name="T32" fmla="*/ 2147483646 w 834"/>
                  <a:gd name="T33" fmla="*/ 2147483646 h 628"/>
                  <a:gd name="T34" fmla="*/ 2147483646 w 834"/>
                  <a:gd name="T35" fmla="*/ 2147483646 h 628"/>
                  <a:gd name="T36" fmla="*/ 2147483646 w 834"/>
                  <a:gd name="T37" fmla="*/ 2147483646 h 628"/>
                  <a:gd name="T38" fmla="*/ 2147483646 w 834"/>
                  <a:gd name="T39" fmla="*/ 2147483646 h 628"/>
                  <a:gd name="T40" fmla="*/ 2147483646 w 834"/>
                  <a:gd name="T41" fmla="*/ 2147483646 h 628"/>
                  <a:gd name="T42" fmla="*/ 2147483646 w 834"/>
                  <a:gd name="T43" fmla="*/ 2147483646 h 628"/>
                  <a:gd name="T44" fmla="*/ 2147483646 w 834"/>
                  <a:gd name="T45" fmla="*/ 2147483646 h 628"/>
                  <a:gd name="T46" fmla="*/ 2147483646 w 834"/>
                  <a:gd name="T47" fmla="*/ 2147483646 h 628"/>
                  <a:gd name="T48" fmla="*/ 2147483646 w 834"/>
                  <a:gd name="T49" fmla="*/ 2147483646 h 628"/>
                  <a:gd name="T50" fmla="*/ 2147483646 w 834"/>
                  <a:gd name="T51" fmla="*/ 2147483646 h 628"/>
                  <a:gd name="T52" fmla="*/ 2147483646 w 834"/>
                  <a:gd name="T53" fmla="*/ 2147483646 h 628"/>
                  <a:gd name="T54" fmla="*/ 2147483646 w 834"/>
                  <a:gd name="T55" fmla="*/ 2147483646 h 628"/>
                  <a:gd name="T56" fmla="*/ 2147483646 w 834"/>
                  <a:gd name="T57" fmla="*/ 2147483646 h 628"/>
                  <a:gd name="T58" fmla="*/ 2147483646 w 834"/>
                  <a:gd name="T59" fmla="*/ 2147483646 h 628"/>
                  <a:gd name="T60" fmla="*/ 2147483646 w 834"/>
                  <a:gd name="T61" fmla="*/ 2147483646 h 628"/>
                  <a:gd name="T62" fmla="*/ 2147483646 w 834"/>
                  <a:gd name="T63" fmla="*/ 2147483646 h 628"/>
                  <a:gd name="T64" fmla="*/ 2147483646 w 834"/>
                  <a:gd name="T65" fmla="*/ 2147483646 h 628"/>
                  <a:gd name="T66" fmla="*/ 2147483646 w 834"/>
                  <a:gd name="T67" fmla="*/ 2147483646 h 628"/>
                  <a:gd name="T68" fmla="*/ 2147483646 w 834"/>
                  <a:gd name="T69" fmla="*/ 2147483646 h 628"/>
                  <a:gd name="T70" fmla="*/ 2147483646 w 834"/>
                  <a:gd name="T71" fmla="*/ 2147483646 h 628"/>
                  <a:gd name="T72" fmla="*/ 2147483646 w 834"/>
                  <a:gd name="T73" fmla="*/ 2147483646 h 628"/>
                  <a:gd name="T74" fmla="*/ 2147483646 w 834"/>
                  <a:gd name="T75" fmla="*/ 2147483646 h 628"/>
                  <a:gd name="T76" fmla="*/ 2147483646 w 834"/>
                  <a:gd name="T77" fmla="*/ 2147483646 h 628"/>
                  <a:gd name="T78" fmla="*/ 2147483646 w 834"/>
                  <a:gd name="T79" fmla="*/ 2147483646 h 628"/>
                  <a:gd name="T80" fmla="*/ 2147483646 w 834"/>
                  <a:gd name="T81" fmla="*/ 2147483646 h 628"/>
                  <a:gd name="T82" fmla="*/ 2147483646 w 834"/>
                  <a:gd name="T83" fmla="*/ 2147483646 h 628"/>
                  <a:gd name="T84" fmla="*/ 2147483646 w 834"/>
                  <a:gd name="T85" fmla="*/ 2147483646 h 62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34"/>
                  <a:gd name="T130" fmla="*/ 0 h 628"/>
                  <a:gd name="T131" fmla="*/ 834 w 834"/>
                  <a:gd name="T132" fmla="*/ 628 h 62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34" h="628">
                    <a:moveTo>
                      <a:pt x="798" y="48"/>
                    </a:moveTo>
                    <a:lnTo>
                      <a:pt x="795" y="58"/>
                    </a:lnTo>
                    <a:lnTo>
                      <a:pt x="798" y="80"/>
                    </a:lnTo>
                    <a:lnTo>
                      <a:pt x="802" y="95"/>
                    </a:lnTo>
                    <a:lnTo>
                      <a:pt x="808" y="100"/>
                    </a:lnTo>
                    <a:lnTo>
                      <a:pt x="826" y="104"/>
                    </a:lnTo>
                    <a:lnTo>
                      <a:pt x="831" y="109"/>
                    </a:lnTo>
                    <a:lnTo>
                      <a:pt x="834" y="119"/>
                    </a:lnTo>
                    <a:lnTo>
                      <a:pt x="830" y="153"/>
                    </a:lnTo>
                    <a:lnTo>
                      <a:pt x="826" y="160"/>
                    </a:lnTo>
                    <a:lnTo>
                      <a:pt x="818" y="165"/>
                    </a:lnTo>
                    <a:lnTo>
                      <a:pt x="790" y="171"/>
                    </a:lnTo>
                    <a:lnTo>
                      <a:pt x="780" y="179"/>
                    </a:lnTo>
                    <a:lnTo>
                      <a:pt x="758" y="217"/>
                    </a:lnTo>
                    <a:lnTo>
                      <a:pt x="742" y="252"/>
                    </a:lnTo>
                    <a:lnTo>
                      <a:pt x="736" y="282"/>
                    </a:lnTo>
                    <a:lnTo>
                      <a:pt x="723" y="286"/>
                    </a:lnTo>
                    <a:lnTo>
                      <a:pt x="713" y="287"/>
                    </a:lnTo>
                    <a:lnTo>
                      <a:pt x="709" y="298"/>
                    </a:lnTo>
                    <a:lnTo>
                      <a:pt x="703" y="334"/>
                    </a:lnTo>
                    <a:lnTo>
                      <a:pt x="698" y="343"/>
                    </a:lnTo>
                    <a:lnTo>
                      <a:pt x="686" y="344"/>
                    </a:lnTo>
                    <a:lnTo>
                      <a:pt x="677" y="353"/>
                    </a:lnTo>
                    <a:lnTo>
                      <a:pt x="664" y="379"/>
                    </a:lnTo>
                    <a:lnTo>
                      <a:pt x="634" y="444"/>
                    </a:lnTo>
                    <a:lnTo>
                      <a:pt x="625" y="463"/>
                    </a:lnTo>
                    <a:lnTo>
                      <a:pt x="613" y="477"/>
                    </a:lnTo>
                    <a:lnTo>
                      <a:pt x="602" y="489"/>
                    </a:lnTo>
                    <a:lnTo>
                      <a:pt x="594" y="491"/>
                    </a:lnTo>
                    <a:lnTo>
                      <a:pt x="590" y="490"/>
                    </a:lnTo>
                    <a:lnTo>
                      <a:pt x="567" y="461"/>
                    </a:lnTo>
                    <a:lnTo>
                      <a:pt x="561" y="457"/>
                    </a:lnTo>
                    <a:lnTo>
                      <a:pt x="526" y="456"/>
                    </a:lnTo>
                    <a:lnTo>
                      <a:pt x="518" y="456"/>
                    </a:lnTo>
                    <a:lnTo>
                      <a:pt x="476" y="494"/>
                    </a:lnTo>
                    <a:lnTo>
                      <a:pt x="447" y="519"/>
                    </a:lnTo>
                    <a:lnTo>
                      <a:pt x="430" y="534"/>
                    </a:lnTo>
                    <a:lnTo>
                      <a:pt x="432" y="563"/>
                    </a:lnTo>
                    <a:lnTo>
                      <a:pt x="425" y="580"/>
                    </a:lnTo>
                    <a:lnTo>
                      <a:pt x="413" y="600"/>
                    </a:lnTo>
                    <a:lnTo>
                      <a:pt x="407" y="598"/>
                    </a:lnTo>
                    <a:lnTo>
                      <a:pt x="401" y="596"/>
                    </a:lnTo>
                    <a:lnTo>
                      <a:pt x="395" y="592"/>
                    </a:lnTo>
                    <a:lnTo>
                      <a:pt x="390" y="599"/>
                    </a:lnTo>
                    <a:lnTo>
                      <a:pt x="395" y="606"/>
                    </a:lnTo>
                    <a:lnTo>
                      <a:pt x="393" y="610"/>
                    </a:lnTo>
                    <a:lnTo>
                      <a:pt x="382" y="617"/>
                    </a:lnTo>
                    <a:lnTo>
                      <a:pt x="364" y="618"/>
                    </a:lnTo>
                    <a:lnTo>
                      <a:pt x="333" y="620"/>
                    </a:lnTo>
                    <a:lnTo>
                      <a:pt x="313" y="613"/>
                    </a:lnTo>
                    <a:lnTo>
                      <a:pt x="305" y="614"/>
                    </a:lnTo>
                    <a:lnTo>
                      <a:pt x="295" y="625"/>
                    </a:lnTo>
                    <a:lnTo>
                      <a:pt x="290" y="628"/>
                    </a:lnTo>
                    <a:lnTo>
                      <a:pt x="276" y="627"/>
                    </a:lnTo>
                    <a:lnTo>
                      <a:pt x="237" y="625"/>
                    </a:lnTo>
                    <a:lnTo>
                      <a:pt x="220" y="619"/>
                    </a:lnTo>
                    <a:lnTo>
                      <a:pt x="202" y="605"/>
                    </a:lnTo>
                    <a:lnTo>
                      <a:pt x="190" y="585"/>
                    </a:lnTo>
                    <a:lnTo>
                      <a:pt x="183" y="565"/>
                    </a:lnTo>
                    <a:lnTo>
                      <a:pt x="185" y="557"/>
                    </a:lnTo>
                    <a:lnTo>
                      <a:pt x="191" y="549"/>
                    </a:lnTo>
                    <a:lnTo>
                      <a:pt x="187" y="541"/>
                    </a:lnTo>
                    <a:lnTo>
                      <a:pt x="171" y="539"/>
                    </a:lnTo>
                    <a:lnTo>
                      <a:pt x="167" y="532"/>
                    </a:lnTo>
                    <a:lnTo>
                      <a:pt x="152" y="515"/>
                    </a:lnTo>
                    <a:lnTo>
                      <a:pt x="135" y="501"/>
                    </a:lnTo>
                    <a:lnTo>
                      <a:pt x="114" y="494"/>
                    </a:lnTo>
                    <a:lnTo>
                      <a:pt x="94" y="486"/>
                    </a:lnTo>
                    <a:lnTo>
                      <a:pt x="86" y="477"/>
                    </a:lnTo>
                    <a:lnTo>
                      <a:pt x="70" y="479"/>
                    </a:lnTo>
                    <a:lnTo>
                      <a:pt x="62" y="487"/>
                    </a:lnTo>
                    <a:lnTo>
                      <a:pt x="51" y="490"/>
                    </a:lnTo>
                    <a:lnTo>
                      <a:pt x="24" y="491"/>
                    </a:lnTo>
                    <a:lnTo>
                      <a:pt x="2" y="492"/>
                    </a:lnTo>
                    <a:lnTo>
                      <a:pt x="2" y="485"/>
                    </a:lnTo>
                    <a:lnTo>
                      <a:pt x="6" y="449"/>
                    </a:lnTo>
                    <a:lnTo>
                      <a:pt x="0" y="408"/>
                    </a:lnTo>
                    <a:lnTo>
                      <a:pt x="2" y="377"/>
                    </a:lnTo>
                    <a:lnTo>
                      <a:pt x="2" y="352"/>
                    </a:lnTo>
                    <a:lnTo>
                      <a:pt x="2" y="337"/>
                    </a:lnTo>
                    <a:lnTo>
                      <a:pt x="2" y="325"/>
                    </a:lnTo>
                    <a:lnTo>
                      <a:pt x="10" y="314"/>
                    </a:lnTo>
                    <a:lnTo>
                      <a:pt x="19" y="313"/>
                    </a:lnTo>
                    <a:lnTo>
                      <a:pt x="32" y="309"/>
                    </a:lnTo>
                    <a:lnTo>
                      <a:pt x="35" y="299"/>
                    </a:lnTo>
                    <a:lnTo>
                      <a:pt x="31" y="281"/>
                    </a:lnTo>
                    <a:lnTo>
                      <a:pt x="33" y="271"/>
                    </a:lnTo>
                    <a:lnTo>
                      <a:pt x="54" y="258"/>
                    </a:lnTo>
                    <a:lnTo>
                      <a:pt x="62" y="249"/>
                    </a:lnTo>
                    <a:lnTo>
                      <a:pt x="67" y="233"/>
                    </a:lnTo>
                    <a:lnTo>
                      <a:pt x="78" y="204"/>
                    </a:lnTo>
                    <a:lnTo>
                      <a:pt x="66" y="182"/>
                    </a:lnTo>
                    <a:lnTo>
                      <a:pt x="60" y="160"/>
                    </a:lnTo>
                    <a:lnTo>
                      <a:pt x="62" y="137"/>
                    </a:lnTo>
                    <a:lnTo>
                      <a:pt x="64" y="108"/>
                    </a:lnTo>
                    <a:lnTo>
                      <a:pt x="70" y="82"/>
                    </a:lnTo>
                    <a:lnTo>
                      <a:pt x="81" y="68"/>
                    </a:lnTo>
                    <a:lnTo>
                      <a:pt x="102" y="20"/>
                    </a:lnTo>
                    <a:lnTo>
                      <a:pt x="124" y="9"/>
                    </a:lnTo>
                    <a:lnTo>
                      <a:pt x="158" y="3"/>
                    </a:lnTo>
                    <a:lnTo>
                      <a:pt x="195" y="0"/>
                    </a:lnTo>
                    <a:lnTo>
                      <a:pt x="231" y="4"/>
                    </a:lnTo>
                    <a:lnTo>
                      <a:pt x="256" y="11"/>
                    </a:lnTo>
                    <a:lnTo>
                      <a:pt x="291" y="48"/>
                    </a:lnTo>
                    <a:lnTo>
                      <a:pt x="298" y="51"/>
                    </a:lnTo>
                    <a:lnTo>
                      <a:pt x="310" y="51"/>
                    </a:lnTo>
                    <a:lnTo>
                      <a:pt x="352" y="34"/>
                    </a:lnTo>
                    <a:lnTo>
                      <a:pt x="367" y="32"/>
                    </a:lnTo>
                    <a:lnTo>
                      <a:pt x="378" y="34"/>
                    </a:lnTo>
                    <a:lnTo>
                      <a:pt x="416" y="56"/>
                    </a:lnTo>
                    <a:lnTo>
                      <a:pt x="447" y="65"/>
                    </a:lnTo>
                    <a:lnTo>
                      <a:pt x="476" y="63"/>
                    </a:lnTo>
                    <a:lnTo>
                      <a:pt x="484" y="62"/>
                    </a:lnTo>
                    <a:lnTo>
                      <a:pt x="505" y="51"/>
                    </a:lnTo>
                    <a:lnTo>
                      <a:pt x="517" y="41"/>
                    </a:lnTo>
                    <a:lnTo>
                      <a:pt x="542" y="32"/>
                    </a:lnTo>
                    <a:lnTo>
                      <a:pt x="561" y="29"/>
                    </a:lnTo>
                    <a:lnTo>
                      <a:pt x="584" y="28"/>
                    </a:lnTo>
                    <a:lnTo>
                      <a:pt x="602" y="29"/>
                    </a:lnTo>
                    <a:lnTo>
                      <a:pt x="629" y="35"/>
                    </a:lnTo>
                    <a:lnTo>
                      <a:pt x="652" y="41"/>
                    </a:lnTo>
                    <a:lnTo>
                      <a:pt x="672" y="47"/>
                    </a:lnTo>
                    <a:lnTo>
                      <a:pt x="680" y="46"/>
                    </a:lnTo>
                    <a:lnTo>
                      <a:pt x="704" y="25"/>
                    </a:lnTo>
                    <a:lnTo>
                      <a:pt x="718" y="17"/>
                    </a:lnTo>
                    <a:lnTo>
                      <a:pt x="733" y="10"/>
                    </a:lnTo>
                    <a:lnTo>
                      <a:pt x="763" y="9"/>
                    </a:lnTo>
                    <a:lnTo>
                      <a:pt x="768" y="20"/>
                    </a:lnTo>
                    <a:lnTo>
                      <a:pt x="787" y="35"/>
                    </a:lnTo>
                    <a:lnTo>
                      <a:pt x="798" y="48"/>
                    </a:lnTo>
                    <a:close/>
                  </a:path>
                </a:pathLst>
              </a:custGeom>
              <a:solidFill>
                <a:srgbClr val="009900"/>
              </a:solidFill>
              <a:ln w="1651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67" name="Rectangle 24"/>
              <p:cNvSpPr>
                <a:spLocks noChangeArrowheads="1"/>
              </p:cNvSpPr>
              <p:nvPr/>
            </p:nvSpPr>
            <p:spPr bwMode="auto">
              <a:xfrm>
                <a:off x="6019800" y="5029200"/>
                <a:ext cx="454038" cy="14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2">
                    <a:solidFill>
                      <a:srgbClr val="000000"/>
                    </a:solidFill>
                    <a:latin typeface="+mn-lt"/>
                  </a:rPr>
                  <a:t>NIGERIA</a:t>
                </a:r>
                <a:endParaRPr lang="en-US" altLang="en-US" sz="1052">
                  <a:latin typeface="+mn-lt"/>
                </a:endParaRPr>
              </a:p>
            </p:txBody>
          </p:sp>
          <p:sp>
            <p:nvSpPr>
              <p:cNvPr id="68" name="Rectangle 25"/>
              <p:cNvSpPr>
                <a:spLocks noChangeArrowheads="1"/>
              </p:cNvSpPr>
              <p:nvPr/>
            </p:nvSpPr>
            <p:spPr bwMode="auto">
              <a:xfrm>
                <a:off x="4343400" y="5434013"/>
                <a:ext cx="360045" cy="125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en-US" sz="921" dirty="0">
                    <a:solidFill>
                      <a:srgbClr val="000000"/>
                    </a:solidFill>
                    <a:latin typeface="+mn-lt"/>
                  </a:rPr>
                  <a:t>GHANA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69" name="Rectangle 26"/>
              <p:cNvSpPr>
                <a:spLocks noChangeArrowheads="1"/>
              </p:cNvSpPr>
              <p:nvPr/>
            </p:nvSpPr>
            <p:spPr bwMode="auto">
              <a:xfrm>
                <a:off x="3581400" y="5434013"/>
                <a:ext cx="426956" cy="25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en-US" sz="921" dirty="0">
                    <a:solidFill>
                      <a:srgbClr val="000000"/>
                    </a:solidFill>
                    <a:latin typeface="+mn-lt"/>
                  </a:rPr>
                  <a:t>COTE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en-US" sz="921" dirty="0">
                    <a:solidFill>
                      <a:srgbClr val="000000"/>
                    </a:solidFill>
                    <a:latin typeface="+mn-lt"/>
                  </a:rPr>
                  <a:t>D’IVOIRE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70" name="Rectangle 27"/>
              <p:cNvSpPr>
                <a:spLocks noChangeArrowheads="1"/>
              </p:cNvSpPr>
              <p:nvPr/>
            </p:nvSpPr>
            <p:spPr bwMode="auto">
              <a:xfrm>
                <a:off x="4165600" y="3389312"/>
                <a:ext cx="482600" cy="14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2" dirty="0">
                    <a:solidFill>
                      <a:srgbClr val="000000"/>
                    </a:solidFill>
                    <a:latin typeface="+mn-lt"/>
                  </a:rPr>
                  <a:t>MALI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71" name="Rectangle 28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533400" cy="14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2" dirty="0">
                    <a:solidFill>
                      <a:srgbClr val="000000"/>
                    </a:solidFill>
                    <a:latin typeface="+mn-lt"/>
                  </a:rPr>
                  <a:t>NIGER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72" name="Rectangle 29"/>
              <p:cNvSpPr>
                <a:spLocks noChangeArrowheads="1"/>
              </p:cNvSpPr>
              <p:nvPr/>
            </p:nvSpPr>
            <p:spPr bwMode="auto">
              <a:xfrm>
                <a:off x="4098925" y="4572000"/>
                <a:ext cx="1006475" cy="119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77" dirty="0">
                    <a:solidFill>
                      <a:srgbClr val="000000"/>
                    </a:solidFill>
                    <a:latin typeface="+mn-lt"/>
                  </a:rPr>
                  <a:t>BURKINA FASO</a:t>
                </a:r>
                <a:endParaRPr lang="en-US" altLang="en-US" sz="877" dirty="0">
                  <a:latin typeface="+mn-lt"/>
                </a:endParaRPr>
              </a:p>
            </p:txBody>
          </p:sp>
          <p:sp>
            <p:nvSpPr>
              <p:cNvPr id="73" name="Rectangle 30"/>
              <p:cNvSpPr>
                <a:spLocks noChangeArrowheads="1"/>
              </p:cNvSpPr>
              <p:nvPr/>
            </p:nvSpPr>
            <p:spPr bwMode="auto">
              <a:xfrm>
                <a:off x="2503723" y="5148590"/>
                <a:ext cx="310658" cy="202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789" dirty="0">
                    <a:solidFill>
                      <a:srgbClr val="000000"/>
                    </a:solidFill>
                    <a:latin typeface="+mn-lt"/>
                  </a:rPr>
                  <a:t>SIERRA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701" dirty="0">
                    <a:solidFill>
                      <a:srgbClr val="000000"/>
                    </a:solidFill>
                    <a:latin typeface="+mn-lt"/>
                  </a:rPr>
                  <a:t>LEONE</a:t>
                </a:r>
                <a:endParaRPr lang="en-US" altLang="en-US" sz="789" dirty="0">
                  <a:latin typeface="+mn-lt"/>
                </a:endParaRPr>
              </a:p>
            </p:txBody>
          </p:sp>
          <p:sp>
            <p:nvSpPr>
              <p:cNvPr id="74" name="Rectangle 31"/>
              <p:cNvSpPr>
                <a:spLocks noChangeArrowheads="1"/>
              </p:cNvSpPr>
              <p:nvPr/>
            </p:nvSpPr>
            <p:spPr bwMode="auto">
              <a:xfrm>
                <a:off x="2891135" y="5562600"/>
                <a:ext cx="310658" cy="107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789">
                    <a:solidFill>
                      <a:srgbClr val="000000"/>
                    </a:solidFill>
                    <a:latin typeface="+mn-lt"/>
                  </a:rPr>
                  <a:t>LIBERIA</a:t>
                </a:r>
                <a:endParaRPr lang="en-US" altLang="en-US" sz="1052">
                  <a:latin typeface="+mn-lt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5200811" y="4876800"/>
                <a:ext cx="66541" cy="47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701" dirty="0">
                    <a:solidFill>
                      <a:srgbClr val="000000"/>
                    </a:solidFill>
                    <a:latin typeface="+mn-lt"/>
                  </a:rPr>
                  <a:t>BENIN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77" name="Rectangle 34"/>
              <p:cNvSpPr>
                <a:spLocks noChangeArrowheads="1"/>
              </p:cNvSpPr>
              <p:nvPr/>
            </p:nvSpPr>
            <p:spPr bwMode="auto">
              <a:xfrm>
                <a:off x="1849010" y="4018953"/>
                <a:ext cx="412618" cy="119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77" dirty="0">
                    <a:solidFill>
                      <a:srgbClr val="000000"/>
                    </a:solidFill>
                    <a:latin typeface="+mn-lt"/>
                  </a:rPr>
                  <a:t>SENEGAL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78" name="Rectangle 35"/>
              <p:cNvSpPr>
                <a:spLocks noChangeArrowheads="1"/>
              </p:cNvSpPr>
              <p:nvPr/>
            </p:nvSpPr>
            <p:spPr bwMode="auto">
              <a:xfrm>
                <a:off x="1998662" y="4514850"/>
                <a:ext cx="592138" cy="167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614" dirty="0">
                    <a:solidFill>
                      <a:srgbClr val="000000"/>
                    </a:solidFill>
                    <a:latin typeface="+mn-lt"/>
                  </a:rPr>
                  <a:t>GUINEA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614" dirty="0">
                    <a:solidFill>
                      <a:srgbClr val="000000"/>
                    </a:solidFill>
                    <a:latin typeface="+mn-lt"/>
                  </a:rPr>
                  <a:t>BISSAU</a:t>
                </a:r>
                <a:endParaRPr lang="en-US" altLang="en-US" sz="614" dirty="0">
                  <a:latin typeface="+mn-lt"/>
                </a:endParaRPr>
              </a:p>
            </p:txBody>
          </p:sp>
          <p:sp>
            <p:nvSpPr>
              <p:cNvPr id="79" name="Rectangle 36"/>
              <p:cNvSpPr>
                <a:spLocks noChangeArrowheads="1"/>
              </p:cNvSpPr>
              <p:nvPr/>
            </p:nvSpPr>
            <p:spPr bwMode="auto">
              <a:xfrm>
                <a:off x="2514600" y="4800600"/>
                <a:ext cx="433328" cy="14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2" dirty="0">
                    <a:solidFill>
                      <a:srgbClr val="000000"/>
                    </a:solidFill>
                    <a:latin typeface="+mn-lt"/>
                  </a:rPr>
                  <a:t>GUINEA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80" name="Freeform 37"/>
              <p:cNvSpPr>
                <a:spLocks/>
              </p:cNvSpPr>
              <p:nvPr/>
            </p:nvSpPr>
            <p:spPr bwMode="auto">
              <a:xfrm>
                <a:off x="750864" y="3844645"/>
                <a:ext cx="98425" cy="112713"/>
              </a:xfrm>
              <a:custGeom>
                <a:avLst/>
                <a:gdLst>
                  <a:gd name="T0" fmla="*/ 2147483646 w 38"/>
                  <a:gd name="T1" fmla="*/ 2147483646 h 39"/>
                  <a:gd name="T2" fmla="*/ 2147483646 w 38"/>
                  <a:gd name="T3" fmla="*/ 2147483646 h 39"/>
                  <a:gd name="T4" fmla="*/ 0 w 38"/>
                  <a:gd name="T5" fmla="*/ 2147483646 h 39"/>
                  <a:gd name="T6" fmla="*/ 2147483646 w 38"/>
                  <a:gd name="T7" fmla="*/ 2147483646 h 39"/>
                  <a:gd name="T8" fmla="*/ 2147483646 w 38"/>
                  <a:gd name="T9" fmla="*/ 2147483646 h 39"/>
                  <a:gd name="T10" fmla="*/ 2147483646 w 38"/>
                  <a:gd name="T11" fmla="*/ 2147483646 h 39"/>
                  <a:gd name="T12" fmla="*/ 2147483646 w 38"/>
                  <a:gd name="T13" fmla="*/ 2147483646 h 39"/>
                  <a:gd name="T14" fmla="*/ 2147483646 w 38"/>
                  <a:gd name="T15" fmla="*/ 2147483646 h 39"/>
                  <a:gd name="T16" fmla="*/ 2147483646 w 38"/>
                  <a:gd name="T17" fmla="*/ 0 h 39"/>
                  <a:gd name="T18" fmla="*/ 2147483646 w 38"/>
                  <a:gd name="T19" fmla="*/ 2147483646 h 39"/>
                  <a:gd name="T20" fmla="*/ 2147483646 w 38"/>
                  <a:gd name="T21" fmla="*/ 2147483646 h 39"/>
                  <a:gd name="T22" fmla="*/ 2147483646 w 38"/>
                  <a:gd name="T23" fmla="*/ 2147483646 h 39"/>
                  <a:gd name="T24" fmla="*/ 2147483646 w 38"/>
                  <a:gd name="T25" fmla="*/ 2147483646 h 39"/>
                  <a:gd name="T26" fmla="*/ 2147483646 w 38"/>
                  <a:gd name="T27" fmla="*/ 2147483646 h 39"/>
                  <a:gd name="T28" fmla="*/ 2147483646 w 38"/>
                  <a:gd name="T29" fmla="*/ 2147483646 h 39"/>
                  <a:gd name="T30" fmla="*/ 2147483646 w 38"/>
                  <a:gd name="T31" fmla="*/ 2147483646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"/>
                  <a:gd name="T49" fmla="*/ 0 h 39"/>
                  <a:gd name="T50" fmla="*/ 38 w 38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" h="39">
                    <a:moveTo>
                      <a:pt x="18" y="39"/>
                    </a:moveTo>
                    <a:lnTo>
                      <a:pt x="2" y="38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10" y="20"/>
                    </a:lnTo>
                    <a:lnTo>
                      <a:pt x="10" y="15"/>
                    </a:lnTo>
                    <a:lnTo>
                      <a:pt x="10" y="7"/>
                    </a:lnTo>
                    <a:lnTo>
                      <a:pt x="15" y="4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5" y="4"/>
                    </a:lnTo>
                    <a:lnTo>
                      <a:pt x="38" y="9"/>
                    </a:lnTo>
                    <a:lnTo>
                      <a:pt x="31" y="14"/>
                    </a:lnTo>
                    <a:lnTo>
                      <a:pt x="27" y="21"/>
                    </a:lnTo>
                    <a:lnTo>
                      <a:pt x="22" y="31"/>
                    </a:lnTo>
                    <a:lnTo>
                      <a:pt x="18" y="39"/>
                    </a:lnTo>
                    <a:close/>
                  </a:path>
                </a:pathLst>
              </a:custGeom>
              <a:solidFill>
                <a:srgbClr val="7030A0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81" name="Rectangle 38"/>
              <p:cNvSpPr>
                <a:spLocks noChangeArrowheads="1"/>
              </p:cNvSpPr>
              <p:nvPr/>
            </p:nvSpPr>
            <p:spPr bwMode="auto">
              <a:xfrm>
                <a:off x="152003" y="4140407"/>
                <a:ext cx="705751" cy="143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2" dirty="0">
                    <a:solidFill>
                      <a:srgbClr val="000000"/>
                    </a:solidFill>
                    <a:latin typeface="+mn-lt"/>
                  </a:rPr>
                  <a:t>CABO VERDE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82" name="Freeform 47"/>
              <p:cNvSpPr>
                <a:spLocks/>
              </p:cNvSpPr>
              <p:nvPr/>
            </p:nvSpPr>
            <p:spPr bwMode="auto">
              <a:xfrm>
                <a:off x="750864" y="3997046"/>
                <a:ext cx="98425" cy="112713"/>
              </a:xfrm>
              <a:custGeom>
                <a:avLst/>
                <a:gdLst>
                  <a:gd name="T0" fmla="*/ 2147483646 w 38"/>
                  <a:gd name="T1" fmla="*/ 2147483646 h 39"/>
                  <a:gd name="T2" fmla="*/ 2147483646 w 38"/>
                  <a:gd name="T3" fmla="*/ 2147483646 h 39"/>
                  <a:gd name="T4" fmla="*/ 0 w 38"/>
                  <a:gd name="T5" fmla="*/ 2147483646 h 39"/>
                  <a:gd name="T6" fmla="*/ 2147483646 w 38"/>
                  <a:gd name="T7" fmla="*/ 2147483646 h 39"/>
                  <a:gd name="T8" fmla="*/ 2147483646 w 38"/>
                  <a:gd name="T9" fmla="*/ 2147483646 h 39"/>
                  <a:gd name="T10" fmla="*/ 2147483646 w 38"/>
                  <a:gd name="T11" fmla="*/ 2147483646 h 39"/>
                  <a:gd name="T12" fmla="*/ 2147483646 w 38"/>
                  <a:gd name="T13" fmla="*/ 2147483646 h 39"/>
                  <a:gd name="T14" fmla="*/ 2147483646 w 38"/>
                  <a:gd name="T15" fmla="*/ 2147483646 h 39"/>
                  <a:gd name="T16" fmla="*/ 2147483646 w 38"/>
                  <a:gd name="T17" fmla="*/ 0 h 39"/>
                  <a:gd name="T18" fmla="*/ 2147483646 w 38"/>
                  <a:gd name="T19" fmla="*/ 2147483646 h 39"/>
                  <a:gd name="T20" fmla="*/ 2147483646 w 38"/>
                  <a:gd name="T21" fmla="*/ 2147483646 h 39"/>
                  <a:gd name="T22" fmla="*/ 2147483646 w 38"/>
                  <a:gd name="T23" fmla="*/ 2147483646 h 39"/>
                  <a:gd name="T24" fmla="*/ 2147483646 w 38"/>
                  <a:gd name="T25" fmla="*/ 2147483646 h 39"/>
                  <a:gd name="T26" fmla="*/ 2147483646 w 38"/>
                  <a:gd name="T27" fmla="*/ 2147483646 h 39"/>
                  <a:gd name="T28" fmla="*/ 2147483646 w 38"/>
                  <a:gd name="T29" fmla="*/ 2147483646 h 39"/>
                  <a:gd name="T30" fmla="*/ 2147483646 w 38"/>
                  <a:gd name="T31" fmla="*/ 2147483646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"/>
                  <a:gd name="T49" fmla="*/ 0 h 39"/>
                  <a:gd name="T50" fmla="*/ 38 w 38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" h="39">
                    <a:moveTo>
                      <a:pt x="18" y="39"/>
                    </a:moveTo>
                    <a:lnTo>
                      <a:pt x="2" y="38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10" y="20"/>
                    </a:lnTo>
                    <a:lnTo>
                      <a:pt x="10" y="15"/>
                    </a:lnTo>
                    <a:lnTo>
                      <a:pt x="10" y="7"/>
                    </a:lnTo>
                    <a:lnTo>
                      <a:pt x="15" y="4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5" y="4"/>
                    </a:lnTo>
                    <a:lnTo>
                      <a:pt x="38" y="9"/>
                    </a:lnTo>
                    <a:lnTo>
                      <a:pt x="31" y="14"/>
                    </a:lnTo>
                    <a:lnTo>
                      <a:pt x="27" y="21"/>
                    </a:lnTo>
                    <a:lnTo>
                      <a:pt x="22" y="31"/>
                    </a:lnTo>
                    <a:lnTo>
                      <a:pt x="18" y="39"/>
                    </a:lnTo>
                    <a:close/>
                  </a:path>
                </a:pathLst>
              </a:custGeom>
              <a:solidFill>
                <a:srgbClr val="7030A0"/>
              </a:solidFill>
              <a:ln w="1588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16"/>
              </a:p>
            </p:txBody>
          </p:sp>
          <p:sp>
            <p:nvSpPr>
              <p:cNvPr id="83" name="Rectangle 48"/>
              <p:cNvSpPr>
                <a:spLocks noChangeArrowheads="1"/>
              </p:cNvSpPr>
              <p:nvPr/>
            </p:nvSpPr>
            <p:spPr bwMode="auto">
              <a:xfrm>
                <a:off x="4993421" y="5077004"/>
                <a:ext cx="61415" cy="381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701" dirty="0">
                    <a:solidFill>
                      <a:srgbClr val="000000"/>
                    </a:solidFill>
                    <a:latin typeface="+mn-lt"/>
                  </a:rPr>
                  <a:t>TOGO</a:t>
                </a:r>
                <a:endParaRPr lang="en-US" altLang="en-US" sz="1052" dirty="0">
                  <a:latin typeface="+mn-lt"/>
                </a:endParaRPr>
              </a:p>
            </p:txBody>
          </p:sp>
          <p:sp>
            <p:nvSpPr>
              <p:cNvPr id="76" name="Rectangle 33"/>
              <p:cNvSpPr>
                <a:spLocks noChangeArrowheads="1"/>
              </p:cNvSpPr>
              <p:nvPr/>
            </p:nvSpPr>
            <p:spPr bwMode="auto">
              <a:xfrm>
                <a:off x="1709738" y="4316434"/>
                <a:ext cx="522287" cy="83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614" dirty="0">
                    <a:solidFill>
                      <a:srgbClr val="000000"/>
                    </a:solidFill>
                    <a:latin typeface="+mn-lt"/>
                  </a:rPr>
                  <a:t>THE GAMBIA</a:t>
                </a:r>
                <a:endParaRPr lang="en-US" altLang="en-US" sz="877" dirty="0">
                  <a:latin typeface="+mn-lt"/>
                </a:endParaRPr>
              </a:p>
            </p:txBody>
          </p:sp>
        </p:grpSp>
        <p:sp>
          <p:nvSpPr>
            <p:cNvPr id="84" name="Rectangle à coins arrondis 83"/>
            <p:cNvSpPr/>
            <p:nvPr/>
          </p:nvSpPr>
          <p:spPr>
            <a:xfrm>
              <a:off x="569251" y="5541175"/>
              <a:ext cx="312445" cy="194821"/>
            </a:xfrm>
            <a:prstGeom prst="roundRect">
              <a:avLst/>
            </a:prstGeom>
            <a:solidFill>
              <a:srgbClr val="005D8C"/>
            </a:solidFill>
            <a:ln>
              <a:solidFill>
                <a:srgbClr val="0D6A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16"/>
            </a:p>
          </p:txBody>
        </p:sp>
        <p:sp>
          <p:nvSpPr>
            <p:cNvPr id="85" name="Rectangle à coins arrondis 84"/>
            <p:cNvSpPr/>
            <p:nvPr/>
          </p:nvSpPr>
          <p:spPr>
            <a:xfrm>
              <a:off x="567103" y="4998123"/>
              <a:ext cx="312445" cy="19482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16"/>
            </a:p>
          </p:txBody>
        </p:sp>
        <p:sp>
          <p:nvSpPr>
            <p:cNvPr id="86" name="Rectangle à coins arrondis 85"/>
            <p:cNvSpPr/>
            <p:nvPr/>
          </p:nvSpPr>
          <p:spPr>
            <a:xfrm>
              <a:off x="564955" y="5279313"/>
              <a:ext cx="312445" cy="19482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16"/>
            </a:p>
          </p:txBody>
        </p:sp>
        <p:sp>
          <p:nvSpPr>
            <p:cNvPr id="87" name="Rectangle à coins arrondis 86"/>
            <p:cNvSpPr/>
            <p:nvPr/>
          </p:nvSpPr>
          <p:spPr>
            <a:xfrm>
              <a:off x="571381" y="6332881"/>
              <a:ext cx="312445" cy="194821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16"/>
            </a:p>
          </p:txBody>
        </p:sp>
        <p:sp>
          <p:nvSpPr>
            <p:cNvPr id="89" name="Rectangle à coins arrondis 88"/>
            <p:cNvSpPr/>
            <p:nvPr/>
          </p:nvSpPr>
          <p:spPr>
            <a:xfrm>
              <a:off x="559470" y="5790174"/>
              <a:ext cx="312445" cy="19482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16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74311" y="6028763"/>
              <a:ext cx="3524001" cy="310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526"/>
                </a:spcBef>
              </a:pPr>
              <a:r>
                <a:rPr lang="fr-FR" sz="1227" dirty="0">
                  <a:solidFill>
                    <a:schemeClr val="tx1"/>
                  </a:solidFill>
                  <a:cs typeface="Calibri" panose="020F0502020204030204" pitchFamily="34" charset="0"/>
                </a:rPr>
                <a:t>Malabo + Budapest Convention ratified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01958" y="5199257"/>
              <a:ext cx="2956414" cy="35934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526"/>
                </a:spcBef>
              </a:pPr>
              <a:r>
                <a:rPr lang="fr-FR" sz="1227" dirty="0">
                  <a:solidFill>
                    <a:schemeClr val="tx1"/>
                  </a:solidFill>
                  <a:cs typeface="Calibri" panose="020F0502020204030204" pitchFamily="34" charset="0"/>
                </a:rPr>
                <a:t>Legal framework under elaboration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85855" y="4934400"/>
              <a:ext cx="2224789" cy="3222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526"/>
                </a:spcBef>
              </a:pPr>
              <a:r>
                <a:rPr lang="fr-FR" sz="1227" dirty="0">
                  <a:solidFill>
                    <a:schemeClr val="tx1"/>
                  </a:solidFill>
                  <a:cs typeface="Calibri" panose="020F0502020204030204" pitchFamily="34" charset="0"/>
                </a:rPr>
                <a:t>National legal framework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80470" y="5772528"/>
              <a:ext cx="2546425" cy="26834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526"/>
                </a:spcBef>
              </a:pPr>
              <a:r>
                <a:rPr lang="fr-FR" sz="1227" dirty="0">
                  <a:solidFill>
                    <a:schemeClr val="tx1"/>
                  </a:solidFill>
                  <a:cs typeface="Calibri" panose="020F0502020204030204" pitchFamily="34" charset="0"/>
                </a:rPr>
                <a:t>Budapest Convention ratified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974074" y="6288221"/>
              <a:ext cx="2228131" cy="3208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526"/>
                </a:spcBef>
              </a:pPr>
              <a:r>
                <a:rPr lang="fr-FR" sz="1227" dirty="0">
                  <a:solidFill>
                    <a:schemeClr val="tx1"/>
                  </a:solidFill>
                  <a:cs typeface="Calibri" panose="020F0502020204030204" pitchFamily="34" charset="0"/>
                </a:rPr>
                <a:t>No legal framework</a:t>
              </a:r>
            </a:p>
          </p:txBody>
        </p:sp>
        <p:sp>
          <p:nvSpPr>
            <p:cNvPr id="88" name="Rectangle à coins arrondis 87"/>
            <p:cNvSpPr/>
            <p:nvPr/>
          </p:nvSpPr>
          <p:spPr>
            <a:xfrm>
              <a:off x="580829" y="6054186"/>
              <a:ext cx="312445" cy="194821"/>
            </a:xfrm>
            <a:prstGeom prst="roundRect">
              <a:avLst/>
            </a:prstGeom>
            <a:solidFill>
              <a:srgbClr val="0098D8"/>
            </a:solidFill>
            <a:ln>
              <a:solidFill>
                <a:srgbClr val="129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16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92997" y="5462769"/>
              <a:ext cx="2600648" cy="3745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526"/>
                </a:spcBef>
              </a:pPr>
              <a:r>
                <a:rPr lang="fr-FR" sz="1227" dirty="0">
                  <a:solidFill>
                    <a:schemeClr val="tx1"/>
                  </a:solidFill>
                  <a:cs typeface="Calibri" panose="020F0502020204030204" pitchFamily="34" charset="0"/>
                </a:rPr>
                <a:t>Malabo Convention</a:t>
              </a:r>
            </a:p>
          </p:txBody>
        </p:sp>
        <p:sp>
          <p:nvSpPr>
            <p:cNvPr id="96" name="Rectangle 27"/>
            <p:cNvSpPr>
              <a:spLocks noChangeArrowheads="1"/>
            </p:cNvSpPr>
            <p:nvPr/>
          </p:nvSpPr>
          <p:spPr bwMode="auto">
            <a:xfrm>
              <a:off x="4954808" y="3636250"/>
              <a:ext cx="1038230" cy="184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2" dirty="0">
                  <a:solidFill>
                    <a:srgbClr val="000000"/>
                  </a:solidFill>
                  <a:latin typeface="+mn-lt"/>
                </a:rPr>
                <a:t>MAURITANIA</a:t>
              </a:r>
              <a:endParaRPr lang="en-US" altLang="en-US" sz="1052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07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2D4A-ACC1-4B1C-BE62-4A8E91D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2010-2020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8793-C56D-4ACA-A595-BCE8B9A6C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Attention shifts</a:t>
            </a:r>
          </a:p>
          <a:p>
            <a:pPr lvl="1"/>
            <a:r>
              <a:rPr lang="en-GB" dirty="0"/>
              <a:t>Increased attention to geopolitical aspects </a:t>
            </a:r>
          </a:p>
          <a:p>
            <a:pPr lvl="1"/>
            <a:r>
              <a:rPr lang="en-GB" dirty="0"/>
              <a:t>The issue of “spying” (Snowden, Wikipedia) </a:t>
            </a:r>
          </a:p>
          <a:p>
            <a:pPr lvl="1"/>
            <a:r>
              <a:rPr lang="nl-NL" dirty="0"/>
              <a:t>Industrial </a:t>
            </a:r>
            <a:r>
              <a:rPr lang="nl-NL" dirty="0" err="1"/>
              <a:t>Espionage</a:t>
            </a:r>
            <a:r>
              <a:rPr lang="nl-NL" dirty="0"/>
              <a:t> (China-US </a:t>
            </a:r>
            <a:r>
              <a:rPr lang="nl-NL" dirty="0" err="1"/>
              <a:t>summit</a:t>
            </a:r>
            <a:r>
              <a:rPr lang="nl-NL" dirty="0"/>
              <a:t>: 2015)</a:t>
            </a:r>
          </a:p>
          <a:p>
            <a:pPr lvl="1"/>
            <a:endParaRPr lang="nl-NL" dirty="0"/>
          </a:p>
          <a:p>
            <a:pPr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International </a:t>
            </a:r>
            <a:r>
              <a:rPr lang="fr-FR" sz="2100" dirty="0" err="1">
                <a:latin typeface="+mn-lt"/>
              </a:rPr>
              <a:t>law</a:t>
            </a:r>
            <a:r>
              <a:rPr lang="fr-FR" sz="2100" dirty="0">
                <a:latin typeface="+mn-lt"/>
              </a:rPr>
              <a:t> on « cyber » </a:t>
            </a:r>
            <a:r>
              <a:rPr lang="fr-FR" sz="2100" dirty="0" err="1">
                <a:latin typeface="+mn-lt"/>
              </a:rPr>
              <a:t>conflict</a:t>
            </a:r>
            <a:r>
              <a:rPr lang="fr-FR" sz="2100" dirty="0">
                <a:latin typeface="+mn-lt"/>
              </a:rPr>
              <a:t> (</a:t>
            </a:r>
            <a:r>
              <a:rPr lang="fr-FR" sz="2100" dirty="0" err="1">
                <a:latin typeface="+mn-lt"/>
              </a:rPr>
              <a:t>cf</a:t>
            </a:r>
            <a:r>
              <a:rPr lang="fr-FR" sz="2100" dirty="0">
                <a:latin typeface="+mn-lt"/>
              </a:rPr>
              <a:t>: Tallinn Manual 1.0 and 2.0, UN)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Use of force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Non-intervention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Attribution</a:t>
            </a:r>
          </a:p>
          <a:p>
            <a:pPr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2012: WICT – </a:t>
            </a:r>
            <a:r>
              <a:rPr lang="fr-FR" sz="2100" dirty="0" err="1">
                <a:latin typeface="+mn-lt"/>
              </a:rPr>
              <a:t>Dubai</a:t>
            </a:r>
            <a:r>
              <a:rPr lang="fr-FR" sz="2100" dirty="0">
                <a:latin typeface="+mn-lt"/>
              </a:rPr>
              <a:t> (ITU)</a:t>
            </a:r>
          </a:p>
          <a:p>
            <a:pPr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2015: Global </a:t>
            </a:r>
            <a:r>
              <a:rPr lang="fr-FR" sz="2100" dirty="0" err="1">
                <a:latin typeface="+mn-lt"/>
              </a:rPr>
              <a:t>conference</a:t>
            </a:r>
            <a:r>
              <a:rPr lang="fr-FR" sz="2100" dirty="0">
                <a:latin typeface="+mn-lt"/>
              </a:rPr>
              <a:t> on </a:t>
            </a:r>
            <a:r>
              <a:rPr lang="fr-FR" sz="2100" dirty="0" err="1">
                <a:latin typeface="+mn-lt"/>
              </a:rPr>
              <a:t>CyberSpace</a:t>
            </a:r>
            <a:endParaRPr lang="fr-FR" sz="2100" dirty="0">
              <a:latin typeface="+mn-lt"/>
            </a:endParaRP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GFCE (</a:t>
            </a:r>
            <a:r>
              <a:rPr lang="fr-FR" sz="2100" dirty="0" err="1">
                <a:latin typeface="+mn-lt"/>
              </a:rPr>
              <a:t>next</a:t>
            </a:r>
            <a:r>
              <a:rPr lang="fr-FR" sz="2100" dirty="0">
                <a:latin typeface="+mn-lt"/>
              </a:rPr>
              <a:t> slide)</a:t>
            </a:r>
          </a:p>
          <a:p>
            <a:pPr lvl="1" algn="just">
              <a:spcAft>
                <a:spcPts val="526"/>
              </a:spcAft>
            </a:pPr>
            <a:r>
              <a:rPr lang="fr-FR" sz="2100" dirty="0">
                <a:latin typeface="+mn-lt"/>
              </a:rPr>
              <a:t>Global Commission on the </a:t>
            </a:r>
            <a:r>
              <a:rPr lang="fr-FR" sz="2100" dirty="0" err="1">
                <a:latin typeface="+mn-lt"/>
              </a:rPr>
              <a:t>stability</a:t>
            </a:r>
            <a:r>
              <a:rPr lang="fr-FR" sz="2100" dirty="0">
                <a:latin typeface="+mn-lt"/>
              </a:rPr>
              <a:t> of cyberspace (</a:t>
            </a:r>
            <a:r>
              <a:rPr lang="fr-FR" sz="2100" dirty="0" err="1">
                <a:latin typeface="+mn-lt"/>
              </a:rPr>
              <a:t>now</a:t>
            </a:r>
            <a:r>
              <a:rPr lang="fr-FR" sz="2100" dirty="0">
                <a:latin typeface="+mn-lt"/>
              </a:rPr>
              <a:t> « </a:t>
            </a:r>
            <a:r>
              <a:rPr lang="fr-FR" sz="2100" dirty="0" err="1">
                <a:latin typeface="+mn-lt"/>
              </a:rPr>
              <a:t>retired</a:t>
            </a:r>
            <a:r>
              <a:rPr lang="fr-FR" sz="2100" dirty="0">
                <a:latin typeface="+mn-lt"/>
              </a:rPr>
              <a:t> »)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5176136"/>
      </p:ext>
    </p:extLst>
  </p:cSld>
  <p:clrMapOvr>
    <a:masterClrMapping/>
  </p:clrMapOvr>
</p:sld>
</file>

<file path=ppt/theme/theme1.xml><?xml version="1.0" encoding="utf-8"?>
<a:theme xmlns:a="http://schemas.openxmlformats.org/drawingml/2006/main" name="MEDISAFE MASTER">
  <a:themeElements>
    <a:clrScheme name="Personnalisée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9A4A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35963</TotalTime>
  <Words>870</Words>
  <Application>Microsoft Office PowerPoint</Application>
  <PresentationFormat>Custom</PresentationFormat>
  <Paragraphs>186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Open Sans</vt:lpstr>
      <vt:lpstr>MEDISAFE MASTER</vt:lpstr>
      <vt:lpstr>PowerPoint Presentation</vt:lpstr>
      <vt:lpstr>Introduction</vt:lpstr>
      <vt:lpstr>PowerPoint Presentation</vt:lpstr>
      <vt:lpstr>2000s</vt:lpstr>
      <vt:lpstr>A brief history of the cybercrime convention 2001-2021</vt:lpstr>
      <vt:lpstr>(West) Africa</vt:lpstr>
      <vt:lpstr>Budapest (and friends!)</vt:lpstr>
      <vt:lpstr>Initial situation of the countries  Legal framework</vt:lpstr>
      <vt:lpstr>2010-2020</vt:lpstr>
      <vt:lpstr>GFCE</vt:lpstr>
      <vt:lpstr>2010-2020</vt:lpstr>
      <vt:lpstr>2015 UN GGE/1</vt:lpstr>
      <vt:lpstr>2015 UN GGE/2</vt:lpstr>
      <vt:lpstr>In the meantime</vt:lpstr>
      <vt:lpstr>China-US-Russia?</vt:lpstr>
      <vt:lpstr>NCPI 2020</vt:lpstr>
      <vt:lpstr>So lately in the UN…</vt:lpstr>
      <vt:lpstr>Questions? Discussion?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</dc:creator>
  <cp:lastModifiedBy>Hein _</cp:lastModifiedBy>
  <cp:revision>479</cp:revision>
  <cp:lastPrinted>2018-03-21T13:42:19Z</cp:lastPrinted>
  <dcterms:created xsi:type="dcterms:W3CDTF">2018-02-16T08:03:08Z</dcterms:created>
  <dcterms:modified xsi:type="dcterms:W3CDTF">2021-09-28T16:15:11Z</dcterms:modified>
</cp:coreProperties>
</file>